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80" r:id="rId2"/>
    <p:sldId id="295" r:id="rId3"/>
    <p:sldId id="296" r:id="rId4"/>
    <p:sldId id="274" r:id="rId5"/>
    <p:sldId id="297" r:id="rId6"/>
    <p:sldId id="298" r:id="rId7"/>
    <p:sldId id="267" r:id="rId8"/>
  </p:sldIdLst>
  <p:sldSz cx="12192000" cy="6858000"/>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52642-A7A7-4825-9B16-0B8791D36C28}" v="20" dt="2024-11-04T14:25:58.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eu Nguyen Tien" userId="236c4c3a054486ef" providerId="LiveId" clId="{DCC52642-A7A7-4825-9B16-0B8791D36C28}"/>
    <pc:docChg chg="undo custSel modSld">
      <pc:chgData name="Hieu Nguyen Tien" userId="236c4c3a054486ef" providerId="LiveId" clId="{DCC52642-A7A7-4825-9B16-0B8791D36C28}" dt="2024-11-04T14:27:14.589" v="300" actId="478"/>
      <pc:docMkLst>
        <pc:docMk/>
      </pc:docMkLst>
      <pc:sldChg chg="addSp delSp modSp mod">
        <pc:chgData name="Hieu Nguyen Tien" userId="236c4c3a054486ef" providerId="LiveId" clId="{DCC52642-A7A7-4825-9B16-0B8791D36C28}" dt="2024-11-04T14:27:14.589" v="300" actId="478"/>
        <pc:sldMkLst>
          <pc:docMk/>
          <pc:sldMk cId="2014984650" sldId="267"/>
        </pc:sldMkLst>
        <pc:spChg chg="mod">
          <ac:chgData name="Hieu Nguyen Tien" userId="236c4c3a054486ef" providerId="LiveId" clId="{DCC52642-A7A7-4825-9B16-0B8791D36C28}" dt="2024-10-25T09:48:19.520" v="81" actId="20577"/>
          <ac:spMkLst>
            <pc:docMk/>
            <pc:sldMk cId="2014984650" sldId="267"/>
            <ac:spMk id="23" creationId="{FE823559-CE8B-626A-68A8-C00ED989B1E4}"/>
          </ac:spMkLst>
        </pc:spChg>
        <pc:spChg chg="mod">
          <ac:chgData name="Hieu Nguyen Tien" userId="236c4c3a054486ef" providerId="LiveId" clId="{DCC52642-A7A7-4825-9B16-0B8791D36C28}" dt="2024-10-22T04:10:21.264" v="55" actId="20577"/>
          <ac:spMkLst>
            <pc:docMk/>
            <pc:sldMk cId="2014984650" sldId="267"/>
            <ac:spMk id="27" creationId="{44C613DB-7B3C-3B0E-D1C0-53C2E65B90B0}"/>
          </ac:spMkLst>
        </pc:spChg>
        <pc:spChg chg="mod">
          <ac:chgData name="Hieu Nguyen Tien" userId="236c4c3a054486ef" providerId="LiveId" clId="{DCC52642-A7A7-4825-9B16-0B8791D36C28}" dt="2024-10-22T04:10:51.488" v="79" actId="3626"/>
          <ac:spMkLst>
            <pc:docMk/>
            <pc:sldMk cId="2014984650" sldId="267"/>
            <ac:spMk id="31" creationId="{D06BCB00-617F-4953-B87C-3F1A5D21ADDF}"/>
          </ac:spMkLst>
        </pc:spChg>
        <pc:picChg chg="add del mod">
          <ac:chgData name="Hieu Nguyen Tien" userId="236c4c3a054486ef" providerId="LiveId" clId="{DCC52642-A7A7-4825-9B16-0B8791D36C28}" dt="2024-11-04T13:57:57.033" v="254" actId="478"/>
          <ac:picMkLst>
            <pc:docMk/>
            <pc:sldMk cId="2014984650" sldId="267"/>
            <ac:picMk id="2" creationId="{9B97152B-3B21-A347-AEC0-B911E9C69385}"/>
          </ac:picMkLst>
        </pc:picChg>
        <pc:picChg chg="add del mod">
          <ac:chgData name="Hieu Nguyen Tien" userId="236c4c3a054486ef" providerId="LiveId" clId="{DCC52642-A7A7-4825-9B16-0B8791D36C28}" dt="2024-11-04T14:27:14.589" v="300" actId="478"/>
          <ac:picMkLst>
            <pc:docMk/>
            <pc:sldMk cId="2014984650" sldId="267"/>
            <ac:picMk id="2" creationId="{DD562921-C548-D93B-B146-4A51730C3FD6}"/>
          </ac:picMkLst>
        </pc:picChg>
        <pc:picChg chg="add mod">
          <ac:chgData name="Hieu Nguyen Tien" userId="236c4c3a054486ef" providerId="LiveId" clId="{DCC52642-A7A7-4825-9B16-0B8791D36C28}" dt="2024-11-04T13:58:05.987" v="258" actId="1036"/>
          <ac:picMkLst>
            <pc:docMk/>
            <pc:sldMk cId="2014984650" sldId="267"/>
            <ac:picMk id="6" creationId="{7B91DD74-4785-1913-4DDC-389D0C493326}"/>
          </ac:picMkLst>
        </pc:picChg>
        <pc:picChg chg="del">
          <ac:chgData name="Hieu Nguyen Tien" userId="236c4c3a054486ef" providerId="LiveId" clId="{DCC52642-A7A7-4825-9B16-0B8791D36C28}" dt="2024-11-03T08:10:57.338" v="152" actId="478"/>
          <ac:picMkLst>
            <pc:docMk/>
            <pc:sldMk cId="2014984650" sldId="267"/>
            <ac:picMk id="1025" creationId="{6A85381D-4808-9AAB-630E-EC52FD614B42}"/>
          </ac:picMkLst>
        </pc:picChg>
      </pc:sldChg>
      <pc:sldChg chg="addSp delSp modSp mod">
        <pc:chgData name="Hieu Nguyen Tien" userId="236c4c3a054486ef" providerId="LiveId" clId="{DCC52642-A7A7-4825-9B16-0B8791D36C28}" dt="2024-11-04T13:57:11.226" v="223" actId="1038"/>
        <pc:sldMkLst>
          <pc:docMk/>
          <pc:sldMk cId="1012842777" sldId="274"/>
        </pc:sldMkLst>
        <pc:picChg chg="add del mod">
          <ac:chgData name="Hieu Nguyen Tien" userId="236c4c3a054486ef" providerId="LiveId" clId="{DCC52642-A7A7-4825-9B16-0B8791D36C28}" dt="2024-11-04T13:57:01.182" v="210" actId="478"/>
          <ac:picMkLst>
            <pc:docMk/>
            <pc:sldMk cId="1012842777" sldId="274"/>
            <ac:picMk id="2" creationId="{86972E31-DA1D-FDAA-05A1-24C7B6AE656D}"/>
          </ac:picMkLst>
        </pc:picChg>
        <pc:picChg chg="add mod">
          <ac:chgData name="Hieu Nguyen Tien" userId="236c4c3a054486ef" providerId="LiveId" clId="{DCC52642-A7A7-4825-9B16-0B8791D36C28}" dt="2024-11-04T13:57:11.226" v="223" actId="1038"/>
          <ac:picMkLst>
            <pc:docMk/>
            <pc:sldMk cId="1012842777" sldId="274"/>
            <ac:picMk id="4" creationId="{48D5C00B-2865-C430-3C66-976F63987ADE}"/>
          </ac:picMkLst>
        </pc:picChg>
        <pc:picChg chg="del">
          <ac:chgData name="Hieu Nguyen Tien" userId="236c4c3a054486ef" providerId="LiveId" clId="{DCC52642-A7A7-4825-9B16-0B8791D36C28}" dt="2024-11-03T08:09:09.789" v="92" actId="478"/>
          <ac:picMkLst>
            <pc:docMk/>
            <pc:sldMk cId="1012842777" sldId="274"/>
            <ac:picMk id="35" creationId="{06750261-1D44-941F-E182-17FD5E05EC7A}"/>
          </ac:picMkLst>
        </pc:picChg>
      </pc:sldChg>
      <pc:sldChg chg="addSp delSp modSp mod">
        <pc:chgData name="Hieu Nguyen Tien" userId="236c4c3a054486ef" providerId="LiveId" clId="{DCC52642-A7A7-4825-9B16-0B8791D36C28}" dt="2024-11-04T13:56:28.516" v="199" actId="1037"/>
        <pc:sldMkLst>
          <pc:docMk/>
          <pc:sldMk cId="3015561181" sldId="295"/>
        </pc:sldMkLst>
        <pc:spChg chg="mod">
          <ac:chgData name="Hieu Nguyen Tien" userId="236c4c3a054486ef" providerId="LiveId" clId="{DCC52642-A7A7-4825-9B16-0B8791D36C28}" dt="2024-10-25T09:48:01.627" v="80" actId="20577"/>
          <ac:spMkLst>
            <pc:docMk/>
            <pc:sldMk cId="3015561181" sldId="295"/>
            <ac:spMk id="13" creationId="{79870F46-1FC2-4D8C-8C3F-4F048DC5B446}"/>
          </ac:spMkLst>
        </pc:spChg>
        <pc:spChg chg="mod">
          <ac:chgData name="Hieu Nguyen Tien" userId="236c4c3a054486ef" providerId="LiveId" clId="{DCC52642-A7A7-4825-9B16-0B8791D36C28}" dt="2024-10-22T04:08:37.446" v="21" actId="20577"/>
          <ac:spMkLst>
            <pc:docMk/>
            <pc:sldMk cId="3015561181" sldId="295"/>
            <ac:spMk id="17" creationId="{61EB178F-57A1-4658-A684-D693C4BD0FDA}"/>
          </ac:spMkLst>
        </pc:spChg>
        <pc:spChg chg="mod">
          <ac:chgData name="Hieu Nguyen Tien" userId="236c4c3a054486ef" providerId="LiveId" clId="{DCC52642-A7A7-4825-9B16-0B8791D36C28}" dt="2024-10-22T04:09:07.650" v="43" actId="20577"/>
          <ac:spMkLst>
            <pc:docMk/>
            <pc:sldMk cId="3015561181" sldId="295"/>
            <ac:spMk id="21" creationId="{024AD875-0949-4A50-B53A-08AB76B30DAB}"/>
          </ac:spMkLst>
        </pc:spChg>
        <pc:picChg chg="del">
          <ac:chgData name="Hieu Nguyen Tien" userId="236c4c3a054486ef" providerId="LiveId" clId="{DCC52642-A7A7-4825-9B16-0B8791D36C28}" dt="2024-11-03T08:08:07.453" v="82" actId="478"/>
          <ac:picMkLst>
            <pc:docMk/>
            <pc:sldMk cId="3015561181" sldId="295"/>
            <ac:picMk id="2" creationId="{6A218F1F-232E-A7C6-2905-9545129CF8C3}"/>
          </ac:picMkLst>
        </pc:picChg>
        <pc:picChg chg="add mod">
          <ac:chgData name="Hieu Nguyen Tien" userId="236c4c3a054486ef" providerId="LiveId" clId="{DCC52642-A7A7-4825-9B16-0B8791D36C28}" dt="2024-11-04T13:56:28.516" v="199" actId="1037"/>
          <ac:picMkLst>
            <pc:docMk/>
            <pc:sldMk cId="3015561181" sldId="295"/>
            <ac:picMk id="3" creationId="{0B3A0F59-7852-8B2C-42C9-4293052F7DB1}"/>
          </ac:picMkLst>
        </pc:picChg>
        <pc:picChg chg="add del mod">
          <ac:chgData name="Hieu Nguyen Tien" userId="236c4c3a054486ef" providerId="LiveId" clId="{DCC52642-A7A7-4825-9B16-0B8791D36C28}" dt="2024-11-04T13:55:27.392" v="186" actId="478"/>
          <ac:picMkLst>
            <pc:docMk/>
            <pc:sldMk cId="3015561181" sldId="295"/>
            <ac:picMk id="8" creationId="{771556D5-352C-326E-89B1-A7A4EFA65788}"/>
          </ac:picMkLst>
        </pc:picChg>
        <pc:picChg chg="add del mod">
          <ac:chgData name="Hieu Nguyen Tien" userId="236c4c3a054486ef" providerId="LiveId" clId="{DCC52642-A7A7-4825-9B16-0B8791D36C28}" dt="2024-11-04T13:56:10.580" v="194" actId="478"/>
          <ac:picMkLst>
            <pc:docMk/>
            <pc:sldMk cId="3015561181" sldId="295"/>
            <ac:picMk id="23" creationId="{D3E7E4E4-CB21-85F1-D3AF-1AC590E054E1}"/>
          </ac:picMkLst>
        </pc:picChg>
      </pc:sldChg>
      <pc:sldChg chg="addSp delSp modSp mod">
        <pc:chgData name="Hieu Nguyen Tien" userId="236c4c3a054486ef" providerId="LiveId" clId="{DCC52642-A7A7-4825-9B16-0B8791D36C28}" dt="2024-11-04T14:26:58.418" v="298" actId="14100"/>
        <pc:sldMkLst>
          <pc:docMk/>
          <pc:sldMk cId="2885697714" sldId="296"/>
        </pc:sldMkLst>
        <pc:picChg chg="add del mod">
          <ac:chgData name="Hieu Nguyen Tien" userId="236c4c3a054486ef" providerId="LiveId" clId="{DCC52642-A7A7-4825-9B16-0B8791D36C28}" dt="2024-11-04T13:56:42.186" v="200" actId="478"/>
          <ac:picMkLst>
            <pc:docMk/>
            <pc:sldMk cId="2885697714" sldId="296"/>
            <ac:picMk id="3" creationId="{E78B66A2-D8BF-7FB3-DEB9-FD2D7691EECB}"/>
          </ac:picMkLst>
        </pc:picChg>
        <pc:picChg chg="add mod">
          <ac:chgData name="Hieu Nguyen Tien" userId="236c4c3a054486ef" providerId="LiveId" clId="{DCC52642-A7A7-4825-9B16-0B8791D36C28}" dt="2024-11-04T13:56:54.132" v="209" actId="1037"/>
          <ac:picMkLst>
            <pc:docMk/>
            <pc:sldMk cId="2885697714" sldId="296"/>
            <ac:picMk id="7" creationId="{958A61C2-8CB0-C55C-DA23-09863059825F}"/>
          </ac:picMkLst>
        </pc:picChg>
        <pc:picChg chg="mod">
          <ac:chgData name="Hieu Nguyen Tien" userId="236c4c3a054486ef" providerId="LiveId" clId="{DCC52642-A7A7-4825-9B16-0B8791D36C28}" dt="2024-11-04T14:26:58.418" v="298" actId="14100"/>
          <ac:picMkLst>
            <pc:docMk/>
            <pc:sldMk cId="2885697714" sldId="296"/>
            <ac:picMk id="10" creationId="{E4CBCB46-7418-9B1B-EF3E-5DE6057F23C3}"/>
          </ac:picMkLst>
        </pc:picChg>
        <pc:picChg chg="add del mod">
          <ac:chgData name="Hieu Nguyen Tien" userId="236c4c3a054486ef" providerId="LiveId" clId="{DCC52642-A7A7-4825-9B16-0B8791D36C28}" dt="2024-11-04T14:26:43.103" v="295" actId="478"/>
          <ac:picMkLst>
            <pc:docMk/>
            <pc:sldMk cId="2885697714" sldId="296"/>
            <ac:picMk id="23" creationId="{7042B895-58D0-019F-C560-78382E5B7CA3}"/>
          </ac:picMkLst>
        </pc:picChg>
        <pc:picChg chg="del">
          <ac:chgData name="Hieu Nguyen Tien" userId="236c4c3a054486ef" providerId="LiveId" clId="{DCC52642-A7A7-4825-9B16-0B8791D36C28}" dt="2024-11-03T08:08:52.115" v="89" actId="478"/>
          <ac:picMkLst>
            <pc:docMk/>
            <pc:sldMk cId="2885697714" sldId="296"/>
            <ac:picMk id="35" creationId="{BAEF018B-2325-E6F9-2A46-52A331422B77}"/>
          </ac:picMkLst>
        </pc:picChg>
      </pc:sldChg>
      <pc:sldChg chg="addSp delSp modSp mod">
        <pc:chgData name="Hieu Nguyen Tien" userId="236c4c3a054486ef" providerId="LiveId" clId="{DCC52642-A7A7-4825-9B16-0B8791D36C28}" dt="2024-11-04T14:27:08.781" v="299" actId="478"/>
        <pc:sldMkLst>
          <pc:docMk/>
          <pc:sldMk cId="121813427" sldId="297"/>
        </pc:sldMkLst>
        <pc:picChg chg="add del mod">
          <ac:chgData name="Hieu Nguyen Tien" userId="236c4c3a054486ef" providerId="LiveId" clId="{DCC52642-A7A7-4825-9B16-0B8791D36C28}" dt="2024-11-04T14:27:08.781" v="299" actId="478"/>
          <ac:picMkLst>
            <pc:docMk/>
            <pc:sldMk cId="121813427" sldId="297"/>
            <ac:picMk id="2" creationId="{204CB441-F6DB-57D7-7AE6-00F4B7DC00E3}"/>
          </ac:picMkLst>
        </pc:picChg>
        <pc:picChg chg="add del mod">
          <ac:chgData name="Hieu Nguyen Tien" userId="236c4c3a054486ef" providerId="LiveId" clId="{DCC52642-A7A7-4825-9B16-0B8791D36C28}" dt="2024-11-04T13:57:23.966" v="224" actId="478"/>
          <ac:picMkLst>
            <pc:docMk/>
            <pc:sldMk cId="121813427" sldId="297"/>
            <ac:picMk id="2" creationId="{DA17BF36-326D-74E0-CF08-3A807E6FEE41}"/>
          </ac:picMkLst>
        </pc:picChg>
        <pc:picChg chg="add mod">
          <ac:chgData name="Hieu Nguyen Tien" userId="236c4c3a054486ef" providerId="LiveId" clId="{DCC52642-A7A7-4825-9B16-0B8791D36C28}" dt="2024-11-04T13:57:33.293" v="235" actId="1037"/>
          <ac:picMkLst>
            <pc:docMk/>
            <pc:sldMk cId="121813427" sldId="297"/>
            <ac:picMk id="3" creationId="{AEE8E32D-11E1-B50F-8D0F-A93F27B5CFF4}"/>
          </ac:picMkLst>
        </pc:picChg>
        <pc:picChg chg="del">
          <ac:chgData name="Hieu Nguyen Tien" userId="236c4c3a054486ef" providerId="LiveId" clId="{DCC52642-A7A7-4825-9B16-0B8791D36C28}" dt="2024-11-03T08:09:53.361" v="119" actId="478"/>
          <ac:picMkLst>
            <pc:docMk/>
            <pc:sldMk cId="121813427" sldId="297"/>
            <ac:picMk id="37" creationId="{144DA434-3866-1E54-A54B-DDAC09F3C811}"/>
          </ac:picMkLst>
        </pc:picChg>
      </pc:sldChg>
      <pc:sldChg chg="addSp delSp modSp mod">
        <pc:chgData name="Hieu Nguyen Tien" userId="236c4c3a054486ef" providerId="LiveId" clId="{DCC52642-A7A7-4825-9B16-0B8791D36C28}" dt="2024-11-04T13:58:24.534" v="259" actId="1038"/>
        <pc:sldMkLst>
          <pc:docMk/>
          <pc:sldMk cId="2840455506" sldId="298"/>
        </pc:sldMkLst>
        <pc:picChg chg="add del mod">
          <ac:chgData name="Hieu Nguyen Tien" userId="236c4c3a054486ef" providerId="LiveId" clId="{DCC52642-A7A7-4825-9B16-0B8791D36C28}" dt="2024-11-04T13:57:39.948" v="236" actId="478"/>
          <ac:picMkLst>
            <pc:docMk/>
            <pc:sldMk cId="2840455506" sldId="298"/>
            <ac:picMk id="4" creationId="{1F136052-43DA-DBB6-F884-9F2EDDC967AF}"/>
          </ac:picMkLst>
        </pc:picChg>
        <pc:picChg chg="add mod">
          <ac:chgData name="Hieu Nguyen Tien" userId="236c4c3a054486ef" providerId="LiveId" clId="{DCC52642-A7A7-4825-9B16-0B8791D36C28}" dt="2024-11-04T13:58:24.534" v="259" actId="1038"/>
          <ac:picMkLst>
            <pc:docMk/>
            <pc:sldMk cId="2840455506" sldId="298"/>
            <ac:picMk id="5" creationId="{64DF8815-7685-36F3-7E89-26EABD654264}"/>
          </ac:picMkLst>
        </pc:picChg>
        <pc:picChg chg="del">
          <ac:chgData name="Hieu Nguyen Tien" userId="236c4c3a054486ef" providerId="LiveId" clId="{DCC52642-A7A7-4825-9B16-0B8791D36C28}" dt="2024-11-03T08:10:27.334" v="138" actId="478"/>
          <ac:picMkLst>
            <pc:docMk/>
            <pc:sldMk cId="2840455506" sldId="298"/>
            <ac:picMk id="29" creationId="{7754C04B-A5E1-9FD7-D2F9-8CD9252EF99A}"/>
          </ac:picMkLst>
        </pc:picChg>
      </pc:sldChg>
      <pc:sldChg chg="addSp delSp modSp mod">
        <pc:chgData name="Hieu Nguyen Tien" userId="236c4c3a054486ef" providerId="LiveId" clId="{DCC52642-A7A7-4825-9B16-0B8791D36C28}" dt="2024-11-04T14:24:19.383" v="280" actId="21"/>
        <pc:sldMkLst>
          <pc:docMk/>
          <pc:sldMk cId="1395837730" sldId="380"/>
        </pc:sldMkLst>
        <pc:picChg chg="add del mod">
          <ac:chgData name="Hieu Nguyen Tien" userId="236c4c3a054486ef" providerId="LiveId" clId="{DCC52642-A7A7-4825-9B16-0B8791D36C28}" dt="2024-11-04T14:24:19.383" v="280" actId="21"/>
          <ac:picMkLst>
            <pc:docMk/>
            <pc:sldMk cId="1395837730" sldId="380"/>
            <ac:picMk id="23" creationId="{7042B895-58D0-019F-C560-78382E5B7CA3}"/>
          </ac:picMkLst>
        </pc:picChg>
        <pc:picChg chg="add del mod">
          <ac:chgData name="Hieu Nguyen Tien" userId="236c4c3a054486ef" providerId="LiveId" clId="{DCC52642-A7A7-4825-9B16-0B8791D36C28}" dt="2024-11-04T14:23:49.271" v="276" actId="478"/>
          <ac:picMkLst>
            <pc:docMk/>
            <pc:sldMk cId="1395837730" sldId="380"/>
            <ac:picMk id="43" creationId="{A8360CFD-CBD2-DE57-9DB6-0B58264DAEE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1C038-D075-4DE2-AA4F-1780BD3D1A2D}" type="datetimeFigureOut">
              <a:rPr lang="zh-CN" altLang="en-US" smtClean="0"/>
              <a:t>2024/11/4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138E7-ADFE-48FB-B25B-9DC6EE7682AC}" type="slidenum">
              <a:rPr lang="zh-CN" altLang="en-US" smtClean="0"/>
              <a:t>‹#›</a:t>
            </a:fld>
            <a:endParaRPr lang="zh-CN" altLang="en-US"/>
          </a:p>
        </p:txBody>
      </p:sp>
    </p:spTree>
    <p:extLst>
      <p:ext uri="{BB962C8B-B14F-4D97-AF65-F5344CB8AC3E}">
        <p14:creationId xmlns:p14="http://schemas.microsoft.com/office/powerpoint/2010/main" val="140778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F09DD2-183D-42F6-A7EB-D08BF29CE6F0}" type="slidenum">
              <a:rPr lang="zh-CN" altLang="en-US" smtClean="0"/>
              <a:t>4</a:t>
            </a:fld>
            <a:endParaRPr lang="zh-CN" altLang="en-US"/>
          </a:p>
        </p:txBody>
      </p:sp>
    </p:spTree>
    <p:extLst>
      <p:ext uri="{BB962C8B-B14F-4D97-AF65-F5344CB8AC3E}">
        <p14:creationId xmlns:p14="http://schemas.microsoft.com/office/powerpoint/2010/main" val="105123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14F3A-84B9-44E4-54C0-52335941645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FDE9ACA-EFE2-890B-D432-158A060EA8D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32EAAF7-B101-9F71-9032-1BA00CC8D6A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E40DBC4-BAC3-8D02-0388-B2ACE3A7FAA3}"/>
              </a:ext>
            </a:extLst>
          </p:cNvPr>
          <p:cNvSpPr>
            <a:spLocks noGrp="1"/>
          </p:cNvSpPr>
          <p:nvPr>
            <p:ph type="sldNum" sz="quarter" idx="10"/>
          </p:nvPr>
        </p:nvSpPr>
        <p:spPr/>
        <p:txBody>
          <a:bodyPr/>
          <a:lstStyle/>
          <a:p>
            <a:fld id="{EAF09DD2-183D-42F6-A7EB-D08BF29CE6F0}" type="slidenum">
              <a:rPr lang="zh-CN" altLang="en-US" smtClean="0"/>
              <a:t>5</a:t>
            </a:fld>
            <a:endParaRPr lang="zh-CN" altLang="en-US"/>
          </a:p>
        </p:txBody>
      </p:sp>
    </p:spTree>
    <p:extLst>
      <p:ext uri="{BB962C8B-B14F-4D97-AF65-F5344CB8AC3E}">
        <p14:creationId xmlns:p14="http://schemas.microsoft.com/office/powerpoint/2010/main" val="3186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43B63-4F40-8E54-8D76-E66760460E7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30D70A7-9D85-643B-883A-7EEEC880FAC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EC12CBC-0A85-66A1-E7B0-67EA52DC69A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775773A0-0046-5F56-F0D8-7CC205FD18C0}"/>
              </a:ext>
            </a:extLst>
          </p:cNvPr>
          <p:cNvSpPr>
            <a:spLocks noGrp="1"/>
          </p:cNvSpPr>
          <p:nvPr>
            <p:ph type="sldNum" sz="quarter" idx="10"/>
          </p:nvPr>
        </p:nvSpPr>
        <p:spPr/>
        <p:txBody>
          <a:bodyPr/>
          <a:lstStyle/>
          <a:p>
            <a:fld id="{EAF09DD2-183D-42F6-A7EB-D08BF29CE6F0}" type="slidenum">
              <a:rPr lang="zh-CN" altLang="en-US" smtClean="0"/>
              <a:t>6</a:t>
            </a:fld>
            <a:endParaRPr lang="zh-CN" altLang="en-US"/>
          </a:p>
        </p:txBody>
      </p:sp>
    </p:spTree>
    <p:extLst>
      <p:ext uri="{BB962C8B-B14F-4D97-AF65-F5344CB8AC3E}">
        <p14:creationId xmlns:p14="http://schemas.microsoft.com/office/powerpoint/2010/main" val="128106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102626"/>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493" y="6356747"/>
            <a:ext cx="2742786" cy="364275"/>
          </a:xfrm>
          <a:prstGeom prst="rect">
            <a:avLst/>
          </a:prstGeom>
        </p:spPr>
        <p:txBody>
          <a:bodyPr/>
          <a:lstStyle/>
          <a:p>
            <a:fld id="{8EE95E7C-7932-4CE8-A19A-E1C84E32DA74}" type="datetimeFigureOut">
              <a:rPr lang="zh-CN" altLang="en-US" smtClean="0"/>
              <a:t>2024/11/4</a:t>
            </a:fld>
            <a:endParaRPr lang="zh-CN" altLang="en-US"/>
          </a:p>
        </p:txBody>
      </p:sp>
      <p:sp>
        <p:nvSpPr>
          <p:cNvPr id="3" name="页脚占位符 2"/>
          <p:cNvSpPr>
            <a:spLocks noGrp="1"/>
          </p:cNvSpPr>
          <p:nvPr>
            <p:ph type="ftr" sz="quarter" idx="11"/>
          </p:nvPr>
        </p:nvSpPr>
        <p:spPr>
          <a:xfrm>
            <a:off x="4038911" y="6356747"/>
            <a:ext cx="4114179" cy="3642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723" y="6356747"/>
            <a:ext cx="2742786" cy="364275"/>
          </a:xfrm>
          <a:prstGeom prst="rect">
            <a:avLst/>
          </a:prstGeom>
        </p:spPr>
        <p:txBody>
          <a:bodyPr/>
          <a:lstStyle/>
          <a:p>
            <a:fld id="{A43B9559-2EAB-429A-B5F1-E8B7186AAC8D}" type="slidenum">
              <a:rPr lang="zh-CN" altLang="en-US" smtClean="0"/>
              <a:t>‹#›</a:t>
            </a:fld>
            <a:endParaRPr lang="zh-CN" altLang="en-US"/>
          </a:p>
        </p:txBody>
      </p:sp>
    </p:spTree>
    <p:extLst>
      <p:ext uri="{BB962C8B-B14F-4D97-AF65-F5344CB8AC3E}">
        <p14:creationId xmlns:p14="http://schemas.microsoft.com/office/powerpoint/2010/main" val="211856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F5DD76-4163-4B39-9544-0620EB72F77D}"/>
              </a:ext>
            </a:extLst>
          </p:cNvPr>
          <p:cNvSpPr>
            <a:spLocks noGrp="1"/>
          </p:cNvSpPr>
          <p:nvPr>
            <p:ph type="dt" sz="half" idx="10"/>
          </p:nvPr>
        </p:nvSpPr>
        <p:spPr/>
        <p:txBody>
          <a:bodyPr/>
          <a:lstStyle/>
          <a:p>
            <a:fld id="{69332FFB-4F74-411C-90CB-EBFE18680471}" type="datetimeFigureOut">
              <a:rPr lang="en-US" smtClean="0"/>
              <a:t>11/4/2024</a:t>
            </a:fld>
            <a:endParaRPr lang="en-US"/>
          </a:p>
        </p:txBody>
      </p:sp>
      <p:sp>
        <p:nvSpPr>
          <p:cNvPr id="4" name="Footer Placeholder 3">
            <a:extLst>
              <a:ext uri="{FF2B5EF4-FFF2-40B4-BE49-F238E27FC236}">
                <a16:creationId xmlns:a16="http://schemas.microsoft.com/office/drawing/2014/main" id="{E6935F48-C65C-4711-A641-D3068BC2A0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6CCC49-5CE1-4984-AD77-2837DD83E76E}"/>
              </a:ext>
            </a:extLst>
          </p:cNvPr>
          <p:cNvSpPr>
            <a:spLocks noGrp="1"/>
          </p:cNvSpPr>
          <p:nvPr>
            <p:ph type="sldNum" sz="quarter" idx="12"/>
          </p:nvPr>
        </p:nvSpPr>
        <p:spPr/>
        <p:txBody>
          <a:bodyPr/>
          <a:lstStyle/>
          <a:p>
            <a:fld id="{21ED7BC1-12FD-4935-A7C5-BE940343CFE8}" type="slidenum">
              <a:rPr lang="en-US" smtClean="0"/>
              <a:t>‹#›</a:t>
            </a:fld>
            <a:endParaRPr lang="en-US"/>
          </a:p>
        </p:txBody>
      </p:sp>
      <p:sp>
        <p:nvSpPr>
          <p:cNvPr id="6" name="Google Shape;15;p14">
            <a:extLst>
              <a:ext uri="{FF2B5EF4-FFF2-40B4-BE49-F238E27FC236}">
                <a16:creationId xmlns:a16="http://schemas.microsoft.com/office/drawing/2014/main" id="{B7F09723-C06E-4B7D-AABD-D45AC28F5ACC}"/>
              </a:ext>
            </a:extLst>
          </p:cNvPr>
          <p:cNvSpPr>
            <a:spLocks noGrp="1"/>
          </p:cNvSpPr>
          <p:nvPr>
            <p:ph type="pic" idx="2"/>
          </p:nvPr>
        </p:nvSpPr>
        <p:spPr>
          <a:xfrm>
            <a:off x="0" y="0"/>
            <a:ext cx="12192000" cy="68580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 name="Google Shape;16;p14">
            <a:extLst>
              <a:ext uri="{FF2B5EF4-FFF2-40B4-BE49-F238E27FC236}">
                <a16:creationId xmlns:a16="http://schemas.microsoft.com/office/drawing/2014/main" id="{59649E4E-301F-47C8-92F2-A9F582F11B06}"/>
              </a:ext>
            </a:extLst>
          </p:cNvPr>
          <p:cNvSpPr txBox="1">
            <a:spLocks noGrp="1"/>
          </p:cNvSpPr>
          <p:nvPr>
            <p:ph type="title"/>
          </p:nvPr>
        </p:nvSpPr>
        <p:spPr>
          <a:xfrm>
            <a:off x="1797169" y="1730963"/>
            <a:ext cx="8597600" cy="2913200"/>
          </a:xfrm>
          <a:prstGeom prst="rect">
            <a:avLst/>
          </a:prstGeom>
          <a:noFill/>
          <a:ln>
            <a:noFill/>
          </a:ln>
        </p:spPr>
        <p:txBody>
          <a:bodyPr spcFirstLastPara="1" wrap="square" lIns="68575" tIns="34275" rIns="68575" bIns="34275" anchor="ctr" anchorCtr="0"/>
          <a:lstStyle>
            <a:lvl1pPr lvl="0" algn="ctr">
              <a:lnSpc>
                <a:spcPct val="90000"/>
              </a:lnSpc>
              <a:spcBef>
                <a:spcPts val="0"/>
              </a:spcBef>
              <a:spcAft>
                <a:spcPts val="0"/>
              </a:spcAft>
              <a:buClr>
                <a:schemeClr val="lt1"/>
              </a:buClr>
              <a:buSzPts val="9000"/>
              <a:buFont typeface="Arial"/>
              <a:buNone/>
              <a:defRPr sz="12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140059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984B48-6E16-48CA-A231-806CA282972C}"/>
              </a:ext>
            </a:extLst>
          </p:cNvPr>
          <p:cNvSpPr>
            <a:spLocks noGrp="1"/>
          </p:cNvSpPr>
          <p:nvPr>
            <p:ph type="dt" sz="half" idx="10"/>
          </p:nvPr>
        </p:nvSpPr>
        <p:spPr/>
        <p:txBody>
          <a:bodyPr/>
          <a:lstStyle/>
          <a:p>
            <a:fld id="{2ECF9940-81DE-484B-BEB4-A4AB35F22E3C}" type="datetimeFigureOut">
              <a:rPr lang="en-US" smtClean="0"/>
              <a:t>11/4/2024</a:t>
            </a:fld>
            <a:endParaRPr lang="en-US"/>
          </a:p>
        </p:txBody>
      </p:sp>
      <p:sp>
        <p:nvSpPr>
          <p:cNvPr id="4" name="Footer Placeholder 3">
            <a:extLst>
              <a:ext uri="{FF2B5EF4-FFF2-40B4-BE49-F238E27FC236}">
                <a16:creationId xmlns:a16="http://schemas.microsoft.com/office/drawing/2014/main" id="{771C1552-7C06-47D1-B844-DAA423725C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B172B2-A679-49D4-81BF-064544AC2072}"/>
              </a:ext>
            </a:extLst>
          </p:cNvPr>
          <p:cNvSpPr>
            <a:spLocks noGrp="1"/>
          </p:cNvSpPr>
          <p:nvPr>
            <p:ph type="sldNum" sz="quarter" idx="12"/>
          </p:nvPr>
        </p:nvSpPr>
        <p:spPr/>
        <p:txBody>
          <a:bodyPr/>
          <a:lstStyle/>
          <a:p>
            <a:fld id="{6C9B7571-CA3A-4471-B6FC-E2C8A1F3F0D9}" type="slidenum">
              <a:rPr lang="en-US" smtClean="0"/>
              <a:t>‹#›</a:t>
            </a:fld>
            <a:endParaRPr lang="en-US"/>
          </a:p>
        </p:txBody>
      </p:sp>
      <p:sp>
        <p:nvSpPr>
          <p:cNvPr id="6" name="Google Shape;26;p16">
            <a:extLst>
              <a:ext uri="{FF2B5EF4-FFF2-40B4-BE49-F238E27FC236}">
                <a16:creationId xmlns:a16="http://schemas.microsoft.com/office/drawing/2014/main" id="{A3672B54-AA3B-4DEA-B1AB-6CA64FE272BB}"/>
              </a:ext>
            </a:extLst>
          </p:cNvPr>
          <p:cNvSpPr txBox="1">
            <a:spLocks noGrp="1"/>
          </p:cNvSpPr>
          <p:nvPr>
            <p:ph type="title"/>
          </p:nvPr>
        </p:nvSpPr>
        <p:spPr>
          <a:xfrm>
            <a:off x="838200" y="408256"/>
            <a:ext cx="10515600" cy="9116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3800"/>
              <a:buFont typeface="Varela"/>
              <a:buNone/>
              <a:defRPr sz="5067">
                <a:solidFill>
                  <a:schemeClr val="accent1"/>
                </a:solidFill>
                <a:latin typeface="+mj-lt"/>
                <a:ea typeface="Varela"/>
                <a:cs typeface="Varela"/>
                <a:sym typeface="Varel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822340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7" r:id="rId3"/>
    <p:sldLayoutId id="2147483674" r:id="rId4"/>
    <p:sldLayoutId id="214748367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www.buyforyou.vn/" TargetMode="External"/><Relationship Id="rId10" Type="http://schemas.openxmlformats.org/officeDocument/2006/relationships/image" Target="../media/image17.jpg"/><Relationship Id="rId4" Type="http://schemas.openxmlformats.org/officeDocument/2006/relationships/image" Target="../media/image12.sv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17.jp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g"/><Relationship Id="rId9" Type="http://schemas.openxmlformats.org/officeDocument/2006/relationships/image" Target="../media/image29.jpeg"/></Relationships>
</file>

<file path=ppt/slides/_rels/slide5.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17.jpg"/><Relationship Id="rId3" Type="http://schemas.openxmlformats.org/officeDocument/2006/relationships/image" Target="../media/image23.png"/><Relationship Id="rId7" Type="http://schemas.openxmlformats.org/officeDocument/2006/relationships/image" Target="../media/image34.jpg"/><Relationship Id="rId12"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24.jp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jpe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17.jpg"/><Relationship Id="rId3" Type="http://schemas.openxmlformats.org/officeDocument/2006/relationships/image" Target="../media/image23.png"/><Relationship Id="rId7" Type="http://schemas.openxmlformats.org/officeDocument/2006/relationships/image" Target="../media/image42.jpg"/><Relationship Id="rId12"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1.jpg"/><Relationship Id="rId11" Type="http://schemas.openxmlformats.org/officeDocument/2006/relationships/image" Target="../media/image46.jpeg"/><Relationship Id="rId5" Type="http://schemas.openxmlformats.org/officeDocument/2006/relationships/image" Target="../media/image40.jpg"/><Relationship Id="rId10" Type="http://schemas.openxmlformats.org/officeDocument/2006/relationships/image" Target="../media/image45.jpg"/><Relationship Id="rId4" Type="http://schemas.openxmlformats.org/officeDocument/2006/relationships/image" Target="../media/image31.jpg"/><Relationship Id="rId9" Type="http://schemas.openxmlformats.org/officeDocument/2006/relationships/image" Target="../media/image44.jp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image" Target="../media/image48.jpe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www.buyforyou.vn/" TargetMode="External"/><Relationship Id="rId10" Type="http://schemas.openxmlformats.org/officeDocument/2006/relationships/image" Target="../media/image17.jpg"/><Relationship Id="rId4" Type="http://schemas.openxmlformats.org/officeDocument/2006/relationships/image" Target="../media/image12.sv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1364E63E-FF14-4012-1588-2AFEC64D6614}"/>
              </a:ext>
            </a:extLst>
          </p:cNvPr>
          <p:cNvGrpSpPr/>
          <p:nvPr/>
        </p:nvGrpSpPr>
        <p:grpSpPr>
          <a:xfrm>
            <a:off x="1678907" y="141096"/>
            <a:ext cx="3801627" cy="3801617"/>
            <a:chOff x="304800" y="673100"/>
            <a:chExt cx="4000500" cy="4000500"/>
          </a:xfrm>
          <a:effectLst>
            <a:outerShdw blurRad="444500" dist="254000" dir="8100000" algn="tr" rotWithShape="0">
              <a:prstClr val="black">
                <a:alpha val="50000"/>
              </a:prstClr>
            </a:outerShdw>
          </a:effectLst>
        </p:grpSpPr>
        <p:sp>
          <p:nvSpPr>
            <p:cNvPr id="4" name="同心圆 3">
              <a:extLst>
                <a:ext uri="{FF2B5EF4-FFF2-40B4-BE49-F238E27FC236}">
                  <a16:creationId xmlns:a16="http://schemas.microsoft.com/office/drawing/2014/main" id="{D80D6A21-EA2D-6028-63E9-23EF29D0574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椭圆 4">
              <a:extLst>
                <a:ext uri="{FF2B5EF4-FFF2-40B4-BE49-F238E27FC236}">
                  <a16:creationId xmlns:a16="http://schemas.microsoft.com/office/drawing/2014/main" id="{876B7941-9FD9-AD7D-14ED-60A4F9658DF2}"/>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6" name="组合 8">
            <a:extLst>
              <a:ext uri="{FF2B5EF4-FFF2-40B4-BE49-F238E27FC236}">
                <a16:creationId xmlns:a16="http://schemas.microsoft.com/office/drawing/2014/main" id="{C3BD2340-85B9-F7CC-441F-F9ED96E82C24}"/>
              </a:ext>
            </a:extLst>
          </p:cNvPr>
          <p:cNvGrpSpPr/>
          <p:nvPr/>
        </p:nvGrpSpPr>
        <p:grpSpPr>
          <a:xfrm>
            <a:off x="2272251" y="758242"/>
            <a:ext cx="376520" cy="376519"/>
            <a:chOff x="304800" y="673100"/>
            <a:chExt cx="4000500" cy="4000500"/>
          </a:xfrm>
          <a:solidFill>
            <a:srgbClr val="FF0000"/>
          </a:solidFill>
          <a:effectLst>
            <a:outerShdw blurRad="444500" dist="254000" dir="8100000" algn="tr" rotWithShape="0">
              <a:prstClr val="black">
                <a:alpha val="50000"/>
              </a:prstClr>
            </a:outerShdw>
          </a:effectLst>
        </p:grpSpPr>
        <p:sp>
          <p:nvSpPr>
            <p:cNvPr id="7" name="同心圆 9">
              <a:extLst>
                <a:ext uri="{FF2B5EF4-FFF2-40B4-BE49-F238E27FC236}">
                  <a16:creationId xmlns:a16="http://schemas.microsoft.com/office/drawing/2014/main" id="{2E83A138-E6B2-E64D-169D-DC7C4CBEA9ED}"/>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椭圆 10">
              <a:extLst>
                <a:ext uri="{FF2B5EF4-FFF2-40B4-BE49-F238E27FC236}">
                  <a16:creationId xmlns:a16="http://schemas.microsoft.com/office/drawing/2014/main" id="{5CF7DB4F-C2FE-5062-829C-4D5269163364}"/>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9" name="组合 11">
            <a:extLst>
              <a:ext uri="{FF2B5EF4-FFF2-40B4-BE49-F238E27FC236}">
                <a16:creationId xmlns:a16="http://schemas.microsoft.com/office/drawing/2014/main" id="{3AEC487B-D425-1200-A687-228991EBD684}"/>
              </a:ext>
            </a:extLst>
          </p:cNvPr>
          <p:cNvGrpSpPr/>
          <p:nvPr/>
        </p:nvGrpSpPr>
        <p:grpSpPr>
          <a:xfrm>
            <a:off x="4255093" y="3919963"/>
            <a:ext cx="438199" cy="438197"/>
            <a:chOff x="304800" y="673100"/>
            <a:chExt cx="4000500" cy="4000500"/>
          </a:xfrm>
          <a:solidFill>
            <a:srgbClr val="C00000"/>
          </a:solidFill>
          <a:effectLst>
            <a:outerShdw blurRad="444500" dist="254000" dir="8100000" algn="tr" rotWithShape="0">
              <a:prstClr val="black">
                <a:alpha val="50000"/>
              </a:prstClr>
            </a:outerShdw>
          </a:effectLst>
        </p:grpSpPr>
        <p:sp>
          <p:nvSpPr>
            <p:cNvPr id="10" name="同心圆 12">
              <a:extLst>
                <a:ext uri="{FF2B5EF4-FFF2-40B4-BE49-F238E27FC236}">
                  <a16:creationId xmlns:a16="http://schemas.microsoft.com/office/drawing/2014/main" id="{0CE23815-8934-179C-A0F9-1BA7F1CD00A8}"/>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椭圆 13">
              <a:extLst>
                <a:ext uri="{FF2B5EF4-FFF2-40B4-BE49-F238E27FC236}">
                  <a16:creationId xmlns:a16="http://schemas.microsoft.com/office/drawing/2014/main" id="{FB1DEC91-E07D-BF23-7B8E-051FE5463A59}"/>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2" name="组合 14">
            <a:extLst>
              <a:ext uri="{FF2B5EF4-FFF2-40B4-BE49-F238E27FC236}">
                <a16:creationId xmlns:a16="http://schemas.microsoft.com/office/drawing/2014/main" id="{8D1966B0-970D-135F-9CBD-8E1DED9153CE}"/>
              </a:ext>
            </a:extLst>
          </p:cNvPr>
          <p:cNvGrpSpPr/>
          <p:nvPr/>
        </p:nvGrpSpPr>
        <p:grpSpPr>
          <a:xfrm>
            <a:off x="3796791" y="-2052"/>
            <a:ext cx="458300" cy="458299"/>
            <a:chOff x="304800" y="673100"/>
            <a:chExt cx="4000500" cy="4000500"/>
          </a:xfrm>
          <a:solidFill>
            <a:schemeClr val="accent2">
              <a:lumMod val="40000"/>
              <a:lumOff val="60000"/>
            </a:schemeClr>
          </a:solidFill>
          <a:effectLst>
            <a:outerShdw blurRad="444500" dist="254000" dir="8100000" algn="tr" rotWithShape="0">
              <a:prstClr val="black">
                <a:alpha val="50000"/>
              </a:prstClr>
            </a:outerShdw>
          </a:effectLst>
        </p:grpSpPr>
        <p:sp>
          <p:nvSpPr>
            <p:cNvPr id="13" name="同心圆 15">
              <a:extLst>
                <a:ext uri="{FF2B5EF4-FFF2-40B4-BE49-F238E27FC236}">
                  <a16:creationId xmlns:a16="http://schemas.microsoft.com/office/drawing/2014/main" id="{77DDD8B5-E1FE-1783-F6ED-D9D79D271CA5}"/>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椭圆 16">
              <a:extLst>
                <a:ext uri="{FF2B5EF4-FFF2-40B4-BE49-F238E27FC236}">
                  <a16:creationId xmlns:a16="http://schemas.microsoft.com/office/drawing/2014/main" id="{BB152259-4012-09E6-A3DD-DD1F92BE012E}"/>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5" name="Group 30">
            <a:extLst>
              <a:ext uri="{FF2B5EF4-FFF2-40B4-BE49-F238E27FC236}">
                <a16:creationId xmlns:a16="http://schemas.microsoft.com/office/drawing/2014/main" id="{21FAF4C7-EBD7-7809-ABD1-24BD4598BE20}"/>
              </a:ext>
            </a:extLst>
          </p:cNvPr>
          <p:cNvGrpSpPr/>
          <p:nvPr/>
        </p:nvGrpSpPr>
        <p:grpSpPr>
          <a:xfrm>
            <a:off x="3349429" y="1347857"/>
            <a:ext cx="768088" cy="655687"/>
            <a:chOff x="3440113" y="1050925"/>
            <a:chExt cx="390525" cy="333376"/>
          </a:xfrm>
          <a:solidFill>
            <a:schemeClr val="accent2">
              <a:lumMod val="75000"/>
            </a:schemeClr>
          </a:solidFill>
        </p:grpSpPr>
        <p:sp>
          <p:nvSpPr>
            <p:cNvPr id="16" name="Freeform 8">
              <a:extLst>
                <a:ext uri="{FF2B5EF4-FFF2-40B4-BE49-F238E27FC236}">
                  <a16:creationId xmlns:a16="http://schemas.microsoft.com/office/drawing/2014/main" id="{317EF3C4-8A10-A189-009F-7F59D553AAE6}"/>
                </a:ext>
              </a:extLst>
            </p:cNvPr>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accent2">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Rectangle 9">
              <a:extLst>
                <a:ext uri="{FF2B5EF4-FFF2-40B4-BE49-F238E27FC236}">
                  <a16:creationId xmlns:a16="http://schemas.microsoft.com/office/drawing/2014/main" id="{D700BC74-C01D-0A8C-16C1-D5877888A589}"/>
                </a:ext>
              </a:extLst>
            </p:cNvPr>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accent2">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Freeform 10">
              <a:extLst>
                <a:ext uri="{FF2B5EF4-FFF2-40B4-BE49-F238E27FC236}">
                  <a16:creationId xmlns:a16="http://schemas.microsoft.com/office/drawing/2014/main" id="{C26FA401-1DEE-26F5-08DD-E22170645E81}"/>
                </a:ext>
              </a:extLst>
            </p:cNvPr>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accent2">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Freeform 11">
              <a:extLst>
                <a:ext uri="{FF2B5EF4-FFF2-40B4-BE49-F238E27FC236}">
                  <a16:creationId xmlns:a16="http://schemas.microsoft.com/office/drawing/2014/main" id="{6D6F2023-5AC8-E7DE-FD2E-426AA63ABC1B}"/>
                </a:ext>
              </a:extLst>
            </p:cNvPr>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accent2">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Freeform 12">
              <a:extLst>
                <a:ext uri="{FF2B5EF4-FFF2-40B4-BE49-F238E27FC236}">
                  <a16:creationId xmlns:a16="http://schemas.microsoft.com/office/drawing/2014/main" id="{A2E3849F-0BFE-C7DE-4902-CAAC3F82FC42}"/>
                </a:ext>
              </a:extLst>
            </p:cNvPr>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accent2">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Freeform 13">
              <a:extLst>
                <a:ext uri="{FF2B5EF4-FFF2-40B4-BE49-F238E27FC236}">
                  <a16:creationId xmlns:a16="http://schemas.microsoft.com/office/drawing/2014/main" id="{493F131F-5027-4CE0-20A9-108E9DED6192}"/>
                </a:ext>
              </a:extLst>
            </p:cNvPr>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accent2">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5" name="组合 33">
            <a:extLst>
              <a:ext uri="{FF2B5EF4-FFF2-40B4-BE49-F238E27FC236}">
                <a16:creationId xmlns:a16="http://schemas.microsoft.com/office/drawing/2014/main" id="{F743AB27-593E-222A-FA83-FD692B6C3141}"/>
              </a:ext>
            </a:extLst>
          </p:cNvPr>
          <p:cNvGrpSpPr/>
          <p:nvPr/>
        </p:nvGrpSpPr>
        <p:grpSpPr>
          <a:xfrm>
            <a:off x="609781" y="735181"/>
            <a:ext cx="1528345" cy="1528345"/>
            <a:chOff x="5252030" y="2008764"/>
            <a:chExt cx="809336" cy="809336"/>
          </a:xfrm>
          <a:solidFill>
            <a:schemeClr val="accent2">
              <a:lumMod val="75000"/>
            </a:schemeClr>
          </a:solidFill>
        </p:grpSpPr>
        <p:sp>
          <p:nvSpPr>
            <p:cNvPr id="26" name="椭圆 34">
              <a:extLst>
                <a:ext uri="{FF2B5EF4-FFF2-40B4-BE49-F238E27FC236}">
                  <a16:creationId xmlns:a16="http://schemas.microsoft.com/office/drawing/2014/main" id="{C69C08A8-AFCD-F2B6-B4E8-112F860D8361}"/>
                </a:ext>
              </a:extLst>
            </p:cNvPr>
            <p:cNvSpPr/>
            <p:nvPr/>
          </p:nvSpPr>
          <p:spPr>
            <a:xfrm>
              <a:off x="5252030" y="2008764"/>
              <a:ext cx="809336" cy="809336"/>
            </a:xfrm>
            <a:prstGeom prst="ellipse">
              <a:avLst/>
            </a:prstGeom>
            <a:grpFill/>
            <a:ln w="25400" cap="flat" cmpd="sng" algn="ctr">
              <a:solidFill>
                <a:schemeClr val="accent2">
                  <a:lumMod val="60000"/>
                  <a:lumOff val="40000"/>
                </a:schemeClr>
              </a:solidFill>
              <a:prstDash val="solid"/>
            </a:ln>
            <a:effectLst>
              <a:outerShdw blurRad="444500" dist="254000" dir="8100000" algn="tr" rotWithShape="0">
                <a:prstClr val="black">
                  <a:alpha val="50000"/>
                </a:prstClr>
              </a:outerShdw>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椭圆 35">
              <a:extLst>
                <a:ext uri="{FF2B5EF4-FFF2-40B4-BE49-F238E27FC236}">
                  <a16:creationId xmlns:a16="http://schemas.microsoft.com/office/drawing/2014/main" id="{F9B18D26-85D4-EAFC-9504-2B1CC7396953}"/>
                </a:ext>
              </a:extLst>
            </p:cNvPr>
            <p:cNvSpPr/>
            <p:nvPr/>
          </p:nvSpPr>
          <p:spPr>
            <a:xfrm>
              <a:off x="5269270" y="2029388"/>
              <a:ext cx="769580" cy="769580"/>
            </a:xfrm>
            <a:prstGeom prst="ellipse">
              <a:avLst/>
            </a:prstGeom>
            <a:grpFill/>
            <a:ln>
              <a:solidFill>
                <a:schemeClr val="accent2">
                  <a:lumMod val="60000"/>
                  <a:lumOff val="40000"/>
                </a:schemeClr>
              </a:solid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8" name="组合 36">
            <a:extLst>
              <a:ext uri="{FF2B5EF4-FFF2-40B4-BE49-F238E27FC236}">
                <a16:creationId xmlns:a16="http://schemas.microsoft.com/office/drawing/2014/main" id="{5F2E887C-2C62-6F37-991C-03721A242DEE}"/>
              </a:ext>
            </a:extLst>
          </p:cNvPr>
          <p:cNvGrpSpPr/>
          <p:nvPr/>
        </p:nvGrpSpPr>
        <p:grpSpPr>
          <a:xfrm>
            <a:off x="671942" y="2931070"/>
            <a:ext cx="592639" cy="592639"/>
            <a:chOff x="5252030" y="2008764"/>
            <a:chExt cx="809336" cy="809336"/>
          </a:xfrm>
          <a:solidFill>
            <a:schemeClr val="accent2">
              <a:lumMod val="50000"/>
            </a:schemeClr>
          </a:solidFill>
        </p:grpSpPr>
        <p:sp>
          <p:nvSpPr>
            <p:cNvPr id="29" name="椭圆 37">
              <a:extLst>
                <a:ext uri="{FF2B5EF4-FFF2-40B4-BE49-F238E27FC236}">
                  <a16:creationId xmlns:a16="http://schemas.microsoft.com/office/drawing/2014/main" id="{A0153B6D-F2B3-69AD-C0D9-9238449D86D6}"/>
                </a:ext>
              </a:extLst>
            </p:cNvPr>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椭圆 38">
              <a:extLst>
                <a:ext uri="{FF2B5EF4-FFF2-40B4-BE49-F238E27FC236}">
                  <a16:creationId xmlns:a16="http://schemas.microsoft.com/office/drawing/2014/main" id="{19FC591C-B434-264D-4D42-99D90F6FF78C}"/>
                </a:ext>
              </a:extLst>
            </p:cNvPr>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1" name="组合 39">
            <a:extLst>
              <a:ext uri="{FF2B5EF4-FFF2-40B4-BE49-F238E27FC236}">
                <a16:creationId xmlns:a16="http://schemas.microsoft.com/office/drawing/2014/main" id="{2BE68065-3BC8-F2EC-2535-E31A8062F9E2}"/>
              </a:ext>
            </a:extLst>
          </p:cNvPr>
          <p:cNvGrpSpPr/>
          <p:nvPr/>
        </p:nvGrpSpPr>
        <p:grpSpPr>
          <a:xfrm>
            <a:off x="1947717" y="2423847"/>
            <a:ext cx="295775" cy="295775"/>
            <a:chOff x="5252030" y="2008764"/>
            <a:chExt cx="809336" cy="809336"/>
          </a:xfrm>
          <a:solidFill>
            <a:schemeClr val="accent2">
              <a:lumMod val="75000"/>
            </a:schemeClr>
          </a:solidFill>
        </p:grpSpPr>
        <p:sp>
          <p:nvSpPr>
            <p:cNvPr id="32" name="椭圆 40">
              <a:extLst>
                <a:ext uri="{FF2B5EF4-FFF2-40B4-BE49-F238E27FC236}">
                  <a16:creationId xmlns:a16="http://schemas.microsoft.com/office/drawing/2014/main" id="{6F99E53B-03ED-A4E0-465E-952BA87FD6B0}"/>
                </a:ext>
              </a:extLst>
            </p:cNvPr>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椭圆 41">
              <a:extLst>
                <a:ext uri="{FF2B5EF4-FFF2-40B4-BE49-F238E27FC236}">
                  <a16:creationId xmlns:a16="http://schemas.microsoft.com/office/drawing/2014/main" id="{F53BB90B-8344-1C92-000A-BA506507EAB1}"/>
                </a:ext>
              </a:extLst>
            </p:cNvPr>
            <p:cNvSpPr/>
            <p:nvPr/>
          </p:nvSpPr>
          <p:spPr>
            <a:xfrm>
              <a:off x="5295589" y="2057095"/>
              <a:ext cx="714907" cy="714907"/>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4" name="组合 42">
            <a:extLst>
              <a:ext uri="{FF2B5EF4-FFF2-40B4-BE49-F238E27FC236}">
                <a16:creationId xmlns:a16="http://schemas.microsoft.com/office/drawing/2014/main" id="{A7182E26-8FD1-A105-10E7-F58264D503E2}"/>
              </a:ext>
            </a:extLst>
          </p:cNvPr>
          <p:cNvGrpSpPr/>
          <p:nvPr/>
        </p:nvGrpSpPr>
        <p:grpSpPr>
          <a:xfrm>
            <a:off x="1706710" y="308359"/>
            <a:ext cx="295775" cy="295775"/>
            <a:chOff x="5252030" y="2008764"/>
            <a:chExt cx="809336" cy="809336"/>
          </a:xfrm>
          <a:solidFill>
            <a:schemeClr val="accent2">
              <a:lumMod val="75000"/>
            </a:schemeClr>
          </a:solidFill>
        </p:grpSpPr>
        <p:sp>
          <p:nvSpPr>
            <p:cNvPr id="35" name="椭圆 43">
              <a:extLst>
                <a:ext uri="{FF2B5EF4-FFF2-40B4-BE49-F238E27FC236}">
                  <a16:creationId xmlns:a16="http://schemas.microsoft.com/office/drawing/2014/main" id="{C9534AEB-C6C7-8E74-B0DF-167469D531CB}"/>
                </a:ext>
              </a:extLst>
            </p:cNvPr>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椭圆 44">
              <a:extLst>
                <a:ext uri="{FF2B5EF4-FFF2-40B4-BE49-F238E27FC236}">
                  <a16:creationId xmlns:a16="http://schemas.microsoft.com/office/drawing/2014/main" id="{CD808280-1EB3-1BC8-4481-F605900009CA}"/>
                </a:ext>
              </a:extLst>
            </p:cNvPr>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7" name="组合 45">
            <a:extLst>
              <a:ext uri="{FF2B5EF4-FFF2-40B4-BE49-F238E27FC236}">
                <a16:creationId xmlns:a16="http://schemas.microsoft.com/office/drawing/2014/main" id="{1E2E31DB-91EF-0C1B-B66F-53E996E91C91}"/>
              </a:ext>
            </a:extLst>
          </p:cNvPr>
          <p:cNvGrpSpPr/>
          <p:nvPr/>
        </p:nvGrpSpPr>
        <p:grpSpPr>
          <a:xfrm>
            <a:off x="2789038" y="3580193"/>
            <a:ext cx="295775" cy="295775"/>
            <a:chOff x="5252030" y="2008764"/>
            <a:chExt cx="809336" cy="809336"/>
          </a:xfrm>
          <a:solidFill>
            <a:schemeClr val="accent2">
              <a:lumMod val="75000"/>
            </a:schemeClr>
          </a:solidFill>
        </p:grpSpPr>
        <p:sp>
          <p:nvSpPr>
            <p:cNvPr id="38" name="椭圆 46">
              <a:extLst>
                <a:ext uri="{FF2B5EF4-FFF2-40B4-BE49-F238E27FC236}">
                  <a16:creationId xmlns:a16="http://schemas.microsoft.com/office/drawing/2014/main" id="{760847F8-99CF-EB62-3D37-8432D550F532}"/>
                </a:ext>
              </a:extLst>
            </p:cNvPr>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9" name="椭圆 47">
              <a:extLst>
                <a:ext uri="{FF2B5EF4-FFF2-40B4-BE49-F238E27FC236}">
                  <a16:creationId xmlns:a16="http://schemas.microsoft.com/office/drawing/2014/main" id="{BCF91C18-152A-BEE6-8E6D-BF0FC004C1F0}"/>
                </a:ext>
              </a:extLst>
            </p:cNvPr>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0" name="组合 48">
            <a:extLst>
              <a:ext uri="{FF2B5EF4-FFF2-40B4-BE49-F238E27FC236}">
                <a16:creationId xmlns:a16="http://schemas.microsoft.com/office/drawing/2014/main" id="{BF2AF81B-8DEF-C7A9-54B2-FE1CA114CF2C}"/>
              </a:ext>
            </a:extLst>
          </p:cNvPr>
          <p:cNvGrpSpPr/>
          <p:nvPr/>
        </p:nvGrpSpPr>
        <p:grpSpPr>
          <a:xfrm>
            <a:off x="3359819" y="3213923"/>
            <a:ext cx="219900" cy="219900"/>
            <a:chOff x="5252030" y="2008764"/>
            <a:chExt cx="809336" cy="809336"/>
          </a:xfrm>
          <a:solidFill>
            <a:schemeClr val="accent2">
              <a:lumMod val="60000"/>
              <a:lumOff val="40000"/>
            </a:schemeClr>
          </a:solidFill>
        </p:grpSpPr>
        <p:sp>
          <p:nvSpPr>
            <p:cNvPr id="41" name="椭圆 49">
              <a:extLst>
                <a:ext uri="{FF2B5EF4-FFF2-40B4-BE49-F238E27FC236}">
                  <a16:creationId xmlns:a16="http://schemas.microsoft.com/office/drawing/2014/main" id="{A0A4B900-0D79-675C-2AEE-B1947E577C31}"/>
                </a:ext>
              </a:extLst>
            </p:cNvPr>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椭圆 50">
              <a:extLst>
                <a:ext uri="{FF2B5EF4-FFF2-40B4-BE49-F238E27FC236}">
                  <a16:creationId xmlns:a16="http://schemas.microsoft.com/office/drawing/2014/main" id="{02C013D4-AD45-DE5C-6439-6596F37CEDF2}"/>
                </a:ext>
              </a:extLst>
            </p:cNvPr>
            <p:cNvSpPr/>
            <p:nvPr/>
          </p:nvSpPr>
          <p:spPr>
            <a:xfrm>
              <a:off x="5300210" y="2060330"/>
              <a:ext cx="707701" cy="707701"/>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6" name="组合 54">
            <a:extLst>
              <a:ext uri="{FF2B5EF4-FFF2-40B4-BE49-F238E27FC236}">
                <a16:creationId xmlns:a16="http://schemas.microsoft.com/office/drawing/2014/main" id="{4A5570CA-C633-2D48-C8C9-13C5F9AEA328}"/>
              </a:ext>
            </a:extLst>
          </p:cNvPr>
          <p:cNvGrpSpPr/>
          <p:nvPr/>
        </p:nvGrpSpPr>
        <p:grpSpPr>
          <a:xfrm>
            <a:off x="5663184" y="2203445"/>
            <a:ext cx="428961" cy="428961"/>
            <a:chOff x="5252030" y="2008764"/>
            <a:chExt cx="809336" cy="809336"/>
          </a:xfrm>
          <a:solidFill>
            <a:schemeClr val="accent2">
              <a:lumMod val="75000"/>
            </a:schemeClr>
          </a:solidFill>
        </p:grpSpPr>
        <p:sp>
          <p:nvSpPr>
            <p:cNvPr id="47" name="椭圆 55">
              <a:extLst>
                <a:ext uri="{FF2B5EF4-FFF2-40B4-BE49-F238E27FC236}">
                  <a16:creationId xmlns:a16="http://schemas.microsoft.com/office/drawing/2014/main" id="{AD4F49FE-1546-01E8-FDEE-7E8505399D22}"/>
                </a:ext>
              </a:extLst>
            </p:cNvPr>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 name="椭圆 56">
              <a:extLst>
                <a:ext uri="{FF2B5EF4-FFF2-40B4-BE49-F238E27FC236}">
                  <a16:creationId xmlns:a16="http://schemas.microsoft.com/office/drawing/2014/main" id="{D473E0F6-740B-EA3E-C905-4EAFBCA3F186}"/>
                </a:ext>
              </a:extLst>
            </p:cNvPr>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9" name="组合 57">
            <a:extLst>
              <a:ext uri="{FF2B5EF4-FFF2-40B4-BE49-F238E27FC236}">
                <a16:creationId xmlns:a16="http://schemas.microsoft.com/office/drawing/2014/main" id="{7E8455DC-2D2B-8CBB-0A7D-E357D610A0F9}"/>
              </a:ext>
            </a:extLst>
          </p:cNvPr>
          <p:cNvGrpSpPr/>
          <p:nvPr/>
        </p:nvGrpSpPr>
        <p:grpSpPr>
          <a:xfrm>
            <a:off x="5876265" y="1759280"/>
            <a:ext cx="214480" cy="214480"/>
            <a:chOff x="5252030" y="2008764"/>
            <a:chExt cx="809336" cy="809336"/>
          </a:xfrm>
          <a:solidFill>
            <a:schemeClr val="accent2">
              <a:lumMod val="75000"/>
            </a:schemeClr>
          </a:solidFill>
        </p:grpSpPr>
        <p:sp>
          <p:nvSpPr>
            <p:cNvPr id="50" name="椭圆 58">
              <a:extLst>
                <a:ext uri="{FF2B5EF4-FFF2-40B4-BE49-F238E27FC236}">
                  <a16:creationId xmlns:a16="http://schemas.microsoft.com/office/drawing/2014/main" id="{7D1B949A-0452-F882-E3A3-31B652273A2C}"/>
                </a:ext>
              </a:extLst>
            </p:cNvPr>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1" name="椭圆 59">
              <a:extLst>
                <a:ext uri="{FF2B5EF4-FFF2-40B4-BE49-F238E27FC236}">
                  <a16:creationId xmlns:a16="http://schemas.microsoft.com/office/drawing/2014/main" id="{44561159-5447-DF94-2955-458548A366D6}"/>
                </a:ext>
              </a:extLst>
            </p:cNvPr>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52" name="组合 33">
            <a:extLst>
              <a:ext uri="{FF2B5EF4-FFF2-40B4-BE49-F238E27FC236}">
                <a16:creationId xmlns:a16="http://schemas.microsoft.com/office/drawing/2014/main" id="{6FC415FD-3020-36E5-413F-557D6732BCFF}"/>
              </a:ext>
            </a:extLst>
          </p:cNvPr>
          <p:cNvGrpSpPr/>
          <p:nvPr/>
        </p:nvGrpSpPr>
        <p:grpSpPr>
          <a:xfrm>
            <a:off x="5981188" y="308359"/>
            <a:ext cx="1107589" cy="1081972"/>
            <a:chOff x="5252030" y="2008764"/>
            <a:chExt cx="809336" cy="809336"/>
          </a:xfrm>
          <a:solidFill>
            <a:schemeClr val="accent2">
              <a:lumMod val="75000"/>
            </a:schemeClr>
          </a:solidFill>
        </p:grpSpPr>
        <p:sp>
          <p:nvSpPr>
            <p:cNvPr id="53" name="椭圆 34">
              <a:extLst>
                <a:ext uri="{FF2B5EF4-FFF2-40B4-BE49-F238E27FC236}">
                  <a16:creationId xmlns:a16="http://schemas.microsoft.com/office/drawing/2014/main" id="{7324AA11-56F8-AE13-8FCE-7E177CFFB15C}"/>
                </a:ext>
              </a:extLst>
            </p:cNvPr>
            <p:cNvSpPr/>
            <p:nvPr/>
          </p:nvSpPr>
          <p:spPr>
            <a:xfrm>
              <a:off x="5252030" y="2008764"/>
              <a:ext cx="809336" cy="809336"/>
            </a:xfrm>
            <a:prstGeom prst="ellipse">
              <a:avLst/>
            </a:prstGeom>
            <a:grpFill/>
            <a:ln w="25400" cap="flat" cmpd="sng" algn="ctr">
              <a:solidFill>
                <a:schemeClr val="accent2">
                  <a:lumMod val="60000"/>
                  <a:lumOff val="40000"/>
                </a:schemeClr>
              </a:solidFill>
              <a:prstDash val="solid"/>
            </a:ln>
            <a:effectLst>
              <a:outerShdw blurRad="444500" dist="254000" dir="8100000" algn="tr" rotWithShape="0">
                <a:prstClr val="black">
                  <a:alpha val="50000"/>
                </a:prstClr>
              </a:outerShdw>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4" name="椭圆 35">
              <a:extLst>
                <a:ext uri="{FF2B5EF4-FFF2-40B4-BE49-F238E27FC236}">
                  <a16:creationId xmlns:a16="http://schemas.microsoft.com/office/drawing/2014/main" id="{566ECDFC-A605-4B0D-3D4C-962AA804B23F}"/>
                </a:ext>
              </a:extLst>
            </p:cNvPr>
            <p:cNvSpPr/>
            <p:nvPr/>
          </p:nvSpPr>
          <p:spPr>
            <a:xfrm>
              <a:off x="5269270" y="2029388"/>
              <a:ext cx="769580" cy="769580"/>
            </a:xfrm>
            <a:prstGeom prst="ellipse">
              <a:avLst/>
            </a:prstGeom>
            <a:grpFill/>
            <a:ln>
              <a:solidFill>
                <a:schemeClr val="accent2">
                  <a:lumMod val="60000"/>
                  <a:lumOff val="40000"/>
                </a:schemeClr>
              </a:solid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55" name="组合 33">
            <a:extLst>
              <a:ext uri="{FF2B5EF4-FFF2-40B4-BE49-F238E27FC236}">
                <a16:creationId xmlns:a16="http://schemas.microsoft.com/office/drawing/2014/main" id="{20935789-13CA-CF72-9F99-FB5B0313BB0B}"/>
              </a:ext>
            </a:extLst>
          </p:cNvPr>
          <p:cNvGrpSpPr/>
          <p:nvPr/>
        </p:nvGrpSpPr>
        <p:grpSpPr>
          <a:xfrm>
            <a:off x="4909817" y="946501"/>
            <a:ext cx="463807" cy="456321"/>
            <a:chOff x="5252030" y="2008764"/>
            <a:chExt cx="809336" cy="809336"/>
          </a:xfrm>
          <a:solidFill>
            <a:schemeClr val="accent2">
              <a:lumMod val="75000"/>
            </a:schemeClr>
          </a:solidFill>
        </p:grpSpPr>
        <p:sp>
          <p:nvSpPr>
            <p:cNvPr id="56" name="椭圆 34">
              <a:extLst>
                <a:ext uri="{FF2B5EF4-FFF2-40B4-BE49-F238E27FC236}">
                  <a16:creationId xmlns:a16="http://schemas.microsoft.com/office/drawing/2014/main" id="{399E2F78-F25B-C11D-65F1-2CEDBFFB1BCB}"/>
                </a:ext>
              </a:extLst>
            </p:cNvPr>
            <p:cNvSpPr/>
            <p:nvPr/>
          </p:nvSpPr>
          <p:spPr>
            <a:xfrm>
              <a:off x="5252030" y="2008764"/>
              <a:ext cx="809336" cy="809336"/>
            </a:xfrm>
            <a:prstGeom prst="ellipse">
              <a:avLst/>
            </a:prstGeom>
            <a:grpFill/>
            <a:ln w="25400" cap="flat" cmpd="sng" algn="ctr">
              <a:solidFill>
                <a:schemeClr val="accent2">
                  <a:lumMod val="60000"/>
                  <a:lumOff val="40000"/>
                </a:schemeClr>
              </a:solidFill>
              <a:prstDash val="solid"/>
            </a:ln>
            <a:effectLst>
              <a:outerShdw blurRad="444500" dist="254000" dir="8100000" algn="tr" rotWithShape="0">
                <a:prstClr val="black">
                  <a:alpha val="50000"/>
                </a:prstClr>
              </a:outerShdw>
            </a:effectLst>
          </p:spPr>
          <p:txBody>
            <a:bodyPr rtlCol="0" anchor="ctr"/>
            <a:lstStyle/>
            <a:p>
              <a:pPr algn="ctr" defTabSz="1219170">
                <a:defRPr/>
              </a:pPr>
              <a:endParaRPr lang="zh-CN" altLang="en-US" sz="2400" kern="0">
                <a:solidFill>
                  <a:sysClr val="window" lastClr="FFFFF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7" name="椭圆 35">
              <a:extLst>
                <a:ext uri="{FF2B5EF4-FFF2-40B4-BE49-F238E27FC236}">
                  <a16:creationId xmlns:a16="http://schemas.microsoft.com/office/drawing/2014/main" id="{F8B12908-4E47-6F39-7382-AB90EEA2859A}"/>
                </a:ext>
              </a:extLst>
            </p:cNvPr>
            <p:cNvSpPr/>
            <p:nvPr/>
          </p:nvSpPr>
          <p:spPr>
            <a:xfrm>
              <a:off x="5269270" y="2029388"/>
              <a:ext cx="769580" cy="769580"/>
            </a:xfrm>
            <a:prstGeom prst="ellipse">
              <a:avLst/>
            </a:prstGeom>
            <a:grpFill/>
            <a:ln>
              <a:solidFill>
                <a:schemeClr val="accent2">
                  <a:lumMod val="60000"/>
                  <a:lumOff val="40000"/>
                </a:schemeClr>
              </a:solid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58" name="矩形 1">
            <a:extLst>
              <a:ext uri="{FF2B5EF4-FFF2-40B4-BE49-F238E27FC236}">
                <a16:creationId xmlns:a16="http://schemas.microsoft.com/office/drawing/2014/main" id="{23001879-46A0-B5EE-3BF3-F60CFFF0F575}"/>
              </a:ext>
            </a:extLst>
          </p:cNvPr>
          <p:cNvSpPr>
            <a:spLocks noChangeArrowheads="1"/>
          </p:cNvSpPr>
          <p:nvPr/>
        </p:nvSpPr>
        <p:spPr bwMode="auto">
          <a:xfrm>
            <a:off x="2513208" y="1979441"/>
            <a:ext cx="2587172"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2800" b="1" dirty="0">
                <a:solidFill>
                  <a:schemeClr val="accent2">
                    <a:lumMod val="50000"/>
                  </a:schemeClr>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CATALOGUE</a:t>
            </a:r>
            <a:r>
              <a:rPr lang="en-US" altLang="zh-CN" sz="2400" b="1" dirty="0">
                <a:solidFill>
                  <a:srgbClr val="C0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endParaRPr lang="zh-CN" altLang="zh-CN" sz="2400" b="1" dirty="0">
              <a:solidFill>
                <a:srgbClr val="C0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60" name="Hộp Văn bản 59">
            <a:extLst>
              <a:ext uri="{FF2B5EF4-FFF2-40B4-BE49-F238E27FC236}">
                <a16:creationId xmlns:a16="http://schemas.microsoft.com/office/drawing/2014/main" id="{EE43116E-605F-F0DF-14A4-1F371EFF462D}"/>
              </a:ext>
            </a:extLst>
          </p:cNvPr>
          <p:cNvSpPr txBox="1"/>
          <p:nvPr/>
        </p:nvSpPr>
        <p:spPr>
          <a:xfrm>
            <a:off x="8376846" y="434051"/>
            <a:ext cx="3614857" cy="1815882"/>
          </a:xfrm>
          <a:prstGeom prst="rect">
            <a:avLst/>
          </a:prstGeom>
          <a:noFill/>
        </p:spPr>
        <p:txBody>
          <a:bodyPr wrap="square">
            <a:spAutoFit/>
          </a:bodyPr>
          <a:lstStyle/>
          <a:p>
            <a:r>
              <a:rPr lang="en-US" sz="2800" b="1" dirty="0">
                <a:solidFill>
                  <a:srgbClr val="C00000"/>
                </a:solidFill>
                <a:latin typeface="Times New Roman" panose="02020603050405020304" pitchFamily="18" charset="0"/>
                <a:cs typeface="Times New Roman" panose="02020603050405020304" pitchFamily="18" charset="0"/>
              </a:rPr>
              <a:t>Vietnam America Agriculture Products Export Company Limited</a:t>
            </a:r>
            <a:endParaRPr lang="zh-CN" altLang="en-US" sz="4400" dirty="0">
              <a:solidFill>
                <a:srgbClr val="C00000"/>
              </a:solidFill>
              <a:effectLst>
                <a:reflection blurRad="19050" stA="60000" endPos="20000" dist="31750" dir="5400000" sy="-100000" algn="bl" rotWithShape="0"/>
              </a:effectLst>
              <a:latin typeface="思源黑体 CN Normal" panose="020B0400000000000000" pitchFamily="34" charset="-122"/>
              <a:ea typeface="思源黑体 CN Normal" panose="020B0400000000000000" pitchFamily="34" charset="-122"/>
            </a:endParaRPr>
          </a:p>
        </p:txBody>
      </p:sp>
      <p:pic>
        <p:nvPicPr>
          <p:cNvPr id="66" name="Hình ảnh 65">
            <a:extLst>
              <a:ext uri="{FF2B5EF4-FFF2-40B4-BE49-F238E27FC236}">
                <a16:creationId xmlns:a16="http://schemas.microsoft.com/office/drawing/2014/main" id="{C5F2023A-414F-AF39-1595-CB192714C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4836" y="5134663"/>
            <a:ext cx="1865376" cy="1237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8" name="Hình ảnh 67">
            <a:extLst>
              <a:ext uri="{FF2B5EF4-FFF2-40B4-BE49-F238E27FC236}">
                <a16:creationId xmlns:a16="http://schemas.microsoft.com/office/drawing/2014/main" id="{D0B1C026-181B-0B5C-ED6C-1A7000A2F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157" y="5123930"/>
            <a:ext cx="1865376" cy="1243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0" name="Hình ảnh 69">
            <a:extLst>
              <a:ext uri="{FF2B5EF4-FFF2-40B4-BE49-F238E27FC236}">
                <a16:creationId xmlns:a16="http://schemas.microsoft.com/office/drawing/2014/main" id="{A180FF47-B3EF-BD0A-1CDD-BC94E4219F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9141" y="5128567"/>
            <a:ext cx="1865376" cy="1243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2" name="Hình ảnh 71">
            <a:extLst>
              <a:ext uri="{FF2B5EF4-FFF2-40B4-BE49-F238E27FC236}">
                <a16:creationId xmlns:a16="http://schemas.microsoft.com/office/drawing/2014/main" id="{5CBBCED1-6AEE-B43A-E475-90FD67B1DC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3446" y="5123930"/>
            <a:ext cx="1865376" cy="1243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6" name="Hình ảnh 75">
            <a:extLst>
              <a:ext uri="{FF2B5EF4-FFF2-40B4-BE49-F238E27FC236}">
                <a16:creationId xmlns:a16="http://schemas.microsoft.com/office/drawing/2014/main" id="{25E12F7D-A2F9-EC88-2F7C-F1450EC44D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5259" y="5137008"/>
            <a:ext cx="1865376" cy="1243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8" name="Hình ảnh 77">
            <a:extLst>
              <a:ext uri="{FF2B5EF4-FFF2-40B4-BE49-F238E27FC236}">
                <a16:creationId xmlns:a16="http://schemas.microsoft.com/office/drawing/2014/main" id="{E4F17EE2-4BAC-11B5-AD30-3C275DCDCD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77751" y="5123930"/>
            <a:ext cx="1865376" cy="1243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Hình ảnh 21">
            <a:extLst>
              <a:ext uri="{FF2B5EF4-FFF2-40B4-BE49-F238E27FC236}">
                <a16:creationId xmlns:a16="http://schemas.microsoft.com/office/drawing/2014/main" id="{5F2AE54C-4F42-90EC-00F3-2F8561CFE85C}"/>
              </a:ext>
            </a:extLst>
          </p:cNvPr>
          <p:cNvPicPr>
            <a:picLocks noChangeAspect="1"/>
          </p:cNvPicPr>
          <p:nvPr/>
        </p:nvPicPr>
        <p:blipFill>
          <a:blip r:embed="rId8">
            <a:extLst>
              <a:ext uri="{28A0092B-C50C-407E-A947-70E740481C1C}">
                <a14:useLocalDpi xmlns:a14="http://schemas.microsoft.com/office/drawing/2010/main" val="0"/>
              </a:ext>
            </a:extLst>
          </a:blip>
          <a:srcRect l="6994" t="15601" r="6596" b="7418"/>
          <a:stretch/>
        </p:blipFill>
        <p:spPr>
          <a:xfrm>
            <a:off x="7337845" y="2310044"/>
            <a:ext cx="4501164" cy="2673361"/>
          </a:xfrm>
          <a:prstGeom prst="rect">
            <a:avLst/>
          </a:prstGeom>
        </p:spPr>
      </p:pic>
      <p:pic>
        <p:nvPicPr>
          <p:cNvPr id="44" name="Hình ảnh 43">
            <a:extLst>
              <a:ext uri="{FF2B5EF4-FFF2-40B4-BE49-F238E27FC236}">
                <a16:creationId xmlns:a16="http://schemas.microsoft.com/office/drawing/2014/main" id="{C01A0CF8-06BD-81AF-B817-31BC3E50A080}"/>
              </a:ext>
            </a:extLst>
          </p:cNvPr>
          <p:cNvPicPr>
            <a:picLocks noChangeAspect="1"/>
          </p:cNvPicPr>
          <p:nvPr/>
        </p:nvPicPr>
        <p:blipFill>
          <a:blip r:embed="rId9" cstate="print">
            <a:extLst>
              <a:ext uri="{28A0092B-C50C-407E-A947-70E740481C1C}">
                <a14:useLocalDpi xmlns:a14="http://schemas.microsoft.com/office/drawing/2010/main" val="0"/>
              </a:ext>
            </a:extLst>
          </a:blip>
          <a:srcRect l="15974" r="21292"/>
          <a:stretch/>
        </p:blipFill>
        <p:spPr>
          <a:xfrm>
            <a:off x="581142" y="684424"/>
            <a:ext cx="1577557" cy="1617876"/>
          </a:xfrm>
          <a:prstGeom prst="ellipse">
            <a:avLst/>
          </a:prstGeom>
          <a:ln>
            <a:noFill/>
          </a:ln>
          <a:effectLst>
            <a:softEdge rad="112500"/>
          </a:effectLst>
        </p:spPr>
      </p:pic>
      <p:pic>
        <p:nvPicPr>
          <p:cNvPr id="85" name="Hình ảnh 84">
            <a:extLst>
              <a:ext uri="{FF2B5EF4-FFF2-40B4-BE49-F238E27FC236}">
                <a16:creationId xmlns:a16="http://schemas.microsoft.com/office/drawing/2014/main" id="{68C84F3C-8866-4981-6B1A-E7EA360DF50D}"/>
              </a:ext>
            </a:extLst>
          </p:cNvPr>
          <p:cNvPicPr>
            <a:picLocks noChangeAspect="1"/>
          </p:cNvPicPr>
          <p:nvPr/>
        </p:nvPicPr>
        <p:blipFill>
          <a:blip r:embed="rId10" cstate="print">
            <a:extLst>
              <a:ext uri="{28A0092B-C50C-407E-A947-70E740481C1C}">
                <a14:useLocalDpi xmlns:a14="http://schemas.microsoft.com/office/drawing/2010/main" val="0"/>
              </a:ext>
            </a:extLst>
          </a:blip>
          <a:srcRect l="9949" t="9548" r="7200" b="8592"/>
          <a:stretch/>
        </p:blipFill>
        <p:spPr>
          <a:xfrm>
            <a:off x="5950882" y="245832"/>
            <a:ext cx="1245227" cy="1184096"/>
          </a:xfrm>
          <a:prstGeom prst="ellipse">
            <a:avLst/>
          </a:prstGeom>
          <a:ln>
            <a:noFill/>
          </a:ln>
          <a:effectLst>
            <a:softEdge rad="112500"/>
          </a:effectLst>
        </p:spPr>
      </p:pic>
    </p:spTree>
    <p:extLst>
      <p:ext uri="{BB962C8B-B14F-4D97-AF65-F5344CB8AC3E}">
        <p14:creationId xmlns:p14="http://schemas.microsoft.com/office/powerpoint/2010/main" val="1395837730"/>
      </p:ext>
    </p:extLst>
  </p:cSld>
  <p:clrMapOvr>
    <a:masterClrMapping/>
  </p:clrMapOvr>
  <mc:AlternateContent xmlns:mc="http://schemas.openxmlformats.org/markup-compatibility/2006" xmlns:p14="http://schemas.microsoft.com/office/powerpoint/2010/main">
    <mc:Choice Requires="p14">
      <p:transition p14:dur="250" advTm="0">
        <p:fade/>
      </p:transition>
    </mc:Choice>
    <mc:Fallback xmlns="">
      <p:transition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20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14:presetBounceEnd="55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55000">
                                          <p:cBhvr additive="base">
                                            <p:cTn id="11" dur="2000" fill="hold"/>
                                            <p:tgtEl>
                                              <p:spTgt spid="25"/>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14:bounceEnd="55000">
                                          <p:cBhvr additive="base">
                                            <p:cTn id="15" dur="2000" fill="hold"/>
                                            <p:tgtEl>
                                              <p:spTgt spid="28"/>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28"/>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p:val>
                                                <p:fltVal val="0.5"/>
                                              </p:val>
                                            </p:tav>
                                            <p:tav tm="100000">
                                              <p:val>
                                                <p:strVal val="#ppt_x"/>
                                              </p:val>
                                            </p:tav>
                                          </p:tavLst>
                                        </p:anim>
                                        <p:anim calcmode="lin" valueType="num">
                                          <p:cBhvr>
                                            <p:cTn id="22" dur="1000" fill="hold"/>
                                            <p:tgtEl>
                                              <p:spTgt spid="6"/>
                                            </p:tgtEl>
                                            <p:attrNameLst>
                                              <p:attrName>ppt_y</p:attrName>
                                            </p:attrNameLst>
                                          </p:cBhvr>
                                          <p:tavLst>
                                            <p:tav tm="0">
                                              <p:val>
                                                <p:fltVal val="0.5"/>
                                              </p:val>
                                            </p:tav>
                                            <p:tav tm="100000">
                                              <p:val>
                                                <p:strVal val="#ppt_y"/>
                                              </p:val>
                                            </p:tav>
                                          </p:tavLst>
                                        </p:anim>
                                      </p:childTnLst>
                                    </p:cTn>
                                  </p:par>
                                  <p:par>
                                    <p:cTn id="23" presetID="2" presetClass="entr" presetSubtype="3" accel="65000" fill="hold" nodeType="withEffect" p14:presetBounceEnd="55000">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14:bounceEnd="55000">
                                          <p:cBhvr additive="base">
                                            <p:cTn id="25" dur="2000" fill="hold"/>
                                            <p:tgtEl>
                                              <p:spTgt spid="40"/>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40"/>
                                            </p:tgtEl>
                                            <p:attrNameLst>
                                              <p:attrName>ppt_y</p:attrName>
                                            </p:attrNameLst>
                                          </p:cBhvr>
                                          <p:tavLst>
                                            <p:tav tm="0">
                                              <p:val>
                                                <p:strVal val="0-#ppt_h/2"/>
                                              </p:val>
                                            </p:tav>
                                            <p:tav tm="100000">
                                              <p:val>
                                                <p:strVal val="#ppt_y"/>
                                              </p:val>
                                            </p:tav>
                                          </p:tavLst>
                                        </p:anim>
                                      </p:childTnLst>
                                    </p:cTn>
                                  </p:par>
                                  <p:par>
                                    <p:cTn id="27" presetID="2" presetClass="entr" presetSubtype="3" accel="65000" fill="hold" nodeType="withEffect" p14:presetBounceEnd="55000">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14:bounceEnd="55000">
                                          <p:cBhvr additive="base">
                                            <p:cTn id="29" dur="2000" fill="hold"/>
                                            <p:tgtEl>
                                              <p:spTgt spid="37"/>
                                            </p:tgtEl>
                                            <p:attrNameLst>
                                              <p:attrName>ppt_x</p:attrName>
                                            </p:attrNameLst>
                                          </p:cBhvr>
                                          <p:tavLst>
                                            <p:tav tm="0">
                                              <p:val>
                                                <p:strVal val="1+#ppt_w/2"/>
                                              </p:val>
                                            </p:tav>
                                            <p:tav tm="100000">
                                              <p:val>
                                                <p:strVal val="#ppt_x"/>
                                              </p:val>
                                            </p:tav>
                                          </p:tavLst>
                                        </p:anim>
                                        <p:anim calcmode="lin" valueType="num" p14:bounceEnd="55000">
                                          <p:cBhvr additive="base">
                                            <p:cTn id="30" dur="2000" fill="hold"/>
                                            <p:tgtEl>
                                              <p:spTgt spid="37"/>
                                            </p:tgtEl>
                                            <p:attrNameLst>
                                              <p:attrName>ppt_y</p:attrName>
                                            </p:attrNameLst>
                                          </p:cBhvr>
                                          <p:tavLst>
                                            <p:tav tm="0">
                                              <p:val>
                                                <p:strVal val="0-#ppt_h/2"/>
                                              </p:val>
                                            </p:tav>
                                            <p:tav tm="100000">
                                              <p:val>
                                                <p:strVal val="#ppt_y"/>
                                              </p:val>
                                            </p:tav>
                                          </p:tavLst>
                                        </p:anim>
                                      </p:childTnLst>
                                    </p:cTn>
                                  </p:par>
                                  <p:par>
                                    <p:cTn id="31" presetID="23" presetClass="entr" presetSubtype="52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ppt_x</p:attrName>
                                            </p:attrNameLst>
                                          </p:cBhvr>
                                          <p:tavLst>
                                            <p:tav tm="0">
                                              <p:val>
                                                <p:fltVal val="0.5"/>
                                              </p:val>
                                            </p:tav>
                                            <p:tav tm="100000">
                                              <p:val>
                                                <p:strVal val="#ppt_x"/>
                                              </p:val>
                                            </p:tav>
                                          </p:tavLst>
                                        </p:anim>
                                        <p:anim calcmode="lin" valueType="num">
                                          <p:cBhvr>
                                            <p:cTn id="36" dur="1000" fill="hold"/>
                                            <p:tgtEl>
                                              <p:spTgt spid="9"/>
                                            </p:tgtEl>
                                            <p:attrNameLst>
                                              <p:attrName>ppt_y</p:attrName>
                                            </p:attrNameLst>
                                          </p:cBhvr>
                                          <p:tavLst>
                                            <p:tav tm="0">
                                              <p:val>
                                                <p:fltVal val="0.5"/>
                                              </p:val>
                                            </p:tav>
                                            <p:tav tm="100000">
                                              <p:val>
                                                <p:strVal val="#ppt_y"/>
                                              </p:val>
                                            </p:tav>
                                          </p:tavLst>
                                        </p:anim>
                                      </p:childTnLst>
                                    </p:cTn>
                                  </p:par>
                                  <p:par>
                                    <p:cTn id="37" presetID="2" presetClass="entr" presetSubtype="12" accel="65000" fill="hold" nodeType="withEffect" p14:presetBounceEnd="55000">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14:bounceEnd="55000">
                                          <p:cBhvr additive="base">
                                            <p:cTn id="39" dur="2000" fill="hold"/>
                                            <p:tgtEl>
                                              <p:spTgt spid="49"/>
                                            </p:tgtEl>
                                            <p:attrNameLst>
                                              <p:attrName>ppt_x</p:attrName>
                                            </p:attrNameLst>
                                          </p:cBhvr>
                                          <p:tavLst>
                                            <p:tav tm="0">
                                              <p:val>
                                                <p:strVal val="0-#ppt_w/2"/>
                                              </p:val>
                                            </p:tav>
                                            <p:tav tm="100000">
                                              <p:val>
                                                <p:strVal val="#ppt_x"/>
                                              </p:val>
                                            </p:tav>
                                          </p:tavLst>
                                        </p:anim>
                                        <p:anim calcmode="lin" valueType="num" p14:bounceEnd="55000">
                                          <p:cBhvr additive="base">
                                            <p:cTn id="40" dur="20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12" accel="65000" fill="hold" nodeType="withEffect" p14:presetBounceEnd="55000">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14:bounceEnd="55000">
                                          <p:cBhvr additive="base">
                                            <p:cTn id="43" dur="2000" fill="hold"/>
                                            <p:tgtEl>
                                              <p:spTgt spid="46"/>
                                            </p:tgtEl>
                                            <p:attrNameLst>
                                              <p:attrName>ppt_x</p:attrName>
                                            </p:attrNameLst>
                                          </p:cBhvr>
                                          <p:tavLst>
                                            <p:tav tm="0">
                                              <p:val>
                                                <p:strVal val="0-#ppt_w/2"/>
                                              </p:val>
                                            </p:tav>
                                            <p:tav tm="100000">
                                              <p:val>
                                                <p:strVal val="#ppt_x"/>
                                              </p:val>
                                            </p:tav>
                                          </p:tavLst>
                                        </p:anim>
                                        <p:anim calcmode="lin" valueType="num" p14:bounceEnd="55000">
                                          <p:cBhvr additive="base">
                                            <p:cTn id="44" dur="2000" fill="hold"/>
                                            <p:tgtEl>
                                              <p:spTgt spid="46"/>
                                            </p:tgtEl>
                                            <p:attrNameLst>
                                              <p:attrName>ppt_y</p:attrName>
                                            </p:attrNameLst>
                                          </p:cBhvr>
                                          <p:tavLst>
                                            <p:tav tm="0">
                                              <p:val>
                                                <p:strVal val="1+#ppt_h/2"/>
                                              </p:val>
                                            </p:tav>
                                            <p:tav tm="100000">
                                              <p:val>
                                                <p:strVal val="#ppt_y"/>
                                              </p:val>
                                            </p:tav>
                                          </p:tavLst>
                                        </p:anim>
                                      </p:childTnLst>
                                    </p:cTn>
                                  </p:par>
                                  <p:par>
                                    <p:cTn id="45" presetID="23" presetClass="entr" presetSubtype="528" fill="hold" nodeType="withEffect">
                                      <p:stCondLst>
                                        <p:cond delay="2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600" fill="hold"/>
                                            <p:tgtEl>
                                              <p:spTgt spid="12"/>
                                            </p:tgtEl>
                                            <p:attrNameLst>
                                              <p:attrName>ppt_w</p:attrName>
                                            </p:attrNameLst>
                                          </p:cBhvr>
                                          <p:tavLst>
                                            <p:tav tm="0">
                                              <p:val>
                                                <p:fltVal val="0"/>
                                              </p:val>
                                            </p:tav>
                                            <p:tav tm="100000">
                                              <p:val>
                                                <p:strVal val="#ppt_w"/>
                                              </p:val>
                                            </p:tav>
                                          </p:tavLst>
                                        </p:anim>
                                        <p:anim calcmode="lin" valueType="num">
                                          <p:cBhvr>
                                            <p:cTn id="48" dur="600" fill="hold"/>
                                            <p:tgtEl>
                                              <p:spTgt spid="12"/>
                                            </p:tgtEl>
                                            <p:attrNameLst>
                                              <p:attrName>ppt_h</p:attrName>
                                            </p:attrNameLst>
                                          </p:cBhvr>
                                          <p:tavLst>
                                            <p:tav tm="0">
                                              <p:val>
                                                <p:fltVal val="0"/>
                                              </p:val>
                                            </p:tav>
                                            <p:tav tm="100000">
                                              <p:val>
                                                <p:strVal val="#ppt_h"/>
                                              </p:val>
                                            </p:tav>
                                          </p:tavLst>
                                        </p:anim>
                                        <p:anim calcmode="lin" valueType="num">
                                          <p:cBhvr>
                                            <p:cTn id="49" dur="600" fill="hold"/>
                                            <p:tgtEl>
                                              <p:spTgt spid="12"/>
                                            </p:tgtEl>
                                            <p:attrNameLst>
                                              <p:attrName>ppt_x</p:attrName>
                                            </p:attrNameLst>
                                          </p:cBhvr>
                                          <p:tavLst>
                                            <p:tav tm="0">
                                              <p:val>
                                                <p:fltVal val="0.5"/>
                                              </p:val>
                                            </p:tav>
                                            <p:tav tm="100000">
                                              <p:val>
                                                <p:strVal val="#ppt_x"/>
                                              </p:val>
                                            </p:tav>
                                          </p:tavLst>
                                        </p:anim>
                                        <p:anim calcmode="lin" valueType="num">
                                          <p:cBhvr>
                                            <p:cTn id="50" dur="600" fill="hold"/>
                                            <p:tgtEl>
                                              <p:spTgt spid="1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14:bounceEnd="55000">
                                          <p:cBhvr additive="base">
                                            <p:cTn id="53" dur="2000" fill="hold"/>
                                            <p:tgtEl>
                                              <p:spTgt spid="34"/>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3" accel="65000" fill="hold" nodeType="withEffect" p14:presetBounceEnd="55000">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14:bounceEnd="55000">
                                          <p:cBhvr additive="base">
                                            <p:cTn id="57" dur="2000" fill="hold"/>
                                            <p:tgtEl>
                                              <p:spTgt spid="31"/>
                                            </p:tgtEl>
                                            <p:attrNameLst>
                                              <p:attrName>ppt_x</p:attrName>
                                            </p:attrNameLst>
                                          </p:cBhvr>
                                          <p:tavLst>
                                            <p:tav tm="0">
                                              <p:val>
                                                <p:strVal val="1+#ppt_w/2"/>
                                              </p:val>
                                            </p:tav>
                                            <p:tav tm="100000">
                                              <p:val>
                                                <p:strVal val="#ppt_x"/>
                                              </p:val>
                                            </p:tav>
                                          </p:tavLst>
                                        </p:anim>
                                        <p:anim calcmode="lin" valueType="num" p14:bounceEnd="55000">
                                          <p:cBhvr additive="base">
                                            <p:cTn id="58" dur="2000" fill="hold"/>
                                            <p:tgtEl>
                                              <p:spTgt spid="31"/>
                                            </p:tgtEl>
                                            <p:attrNameLst>
                                              <p:attrName>ppt_y</p:attrName>
                                            </p:attrNameLst>
                                          </p:cBhvr>
                                          <p:tavLst>
                                            <p:tav tm="0">
                                              <p:val>
                                                <p:strVal val="0-#ppt_h/2"/>
                                              </p:val>
                                            </p:tav>
                                            <p:tav tm="100000">
                                              <p:val>
                                                <p:strVal val="#ppt_y"/>
                                              </p:val>
                                            </p:tav>
                                          </p:tavLst>
                                        </p:anim>
                                      </p:childTnLst>
                                    </p:cTn>
                                  </p:par>
                                </p:childTnLst>
                              </p:cTn>
                            </p:par>
                            <p:par>
                              <p:cTn id="59" fill="hold">
                                <p:stCondLst>
                                  <p:cond delay="290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14:bounceEnd="55000">
                                          <p:cBhvr additive="base">
                                            <p:cTn id="67" dur="2000" fill="hold"/>
                                            <p:tgtEl>
                                              <p:spTgt spid="52"/>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12" accel="65000" fill="hold" nodeType="withEffect" p14:presetBounceEnd="55000">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14:bounceEnd="55000">
                                          <p:cBhvr additive="base">
                                            <p:cTn id="71" dur="2000" fill="hold"/>
                                            <p:tgtEl>
                                              <p:spTgt spid="55"/>
                                            </p:tgtEl>
                                            <p:attrNameLst>
                                              <p:attrName>ppt_x</p:attrName>
                                            </p:attrNameLst>
                                          </p:cBhvr>
                                          <p:tavLst>
                                            <p:tav tm="0">
                                              <p:val>
                                                <p:strVal val="0-#ppt_w/2"/>
                                              </p:val>
                                            </p:tav>
                                            <p:tav tm="100000">
                                              <p:val>
                                                <p:strVal val="#ppt_x"/>
                                              </p:val>
                                            </p:tav>
                                          </p:tavLst>
                                        </p:anim>
                                        <p:anim calcmode="lin" valueType="num" p14:bounceEnd="55000">
                                          <p:cBhvr additive="base">
                                            <p:cTn id="72" dur="2000" fill="hold"/>
                                            <p:tgtEl>
                                              <p:spTgt spid="55"/>
                                            </p:tgtEl>
                                            <p:attrNameLst>
                                              <p:attrName>ppt_y</p:attrName>
                                            </p:attrNameLst>
                                          </p:cBhvr>
                                          <p:tavLst>
                                            <p:tav tm="0">
                                              <p:val>
                                                <p:strVal val="1+#ppt_h/2"/>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accel="6500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2000" fill="hold"/>
                                            <p:tgtEl>
                                              <p:spTgt spid="25"/>
                                            </p:tgtEl>
                                            <p:attrNameLst>
                                              <p:attrName>ppt_x</p:attrName>
                                            </p:attrNameLst>
                                          </p:cBhvr>
                                          <p:tavLst>
                                            <p:tav tm="0">
                                              <p:val>
                                                <p:strVal val="0-#ppt_w/2"/>
                                              </p:val>
                                            </p:tav>
                                            <p:tav tm="100000">
                                              <p:val>
                                                <p:strVal val="#ppt_x"/>
                                              </p:val>
                                            </p:tav>
                                          </p:tavLst>
                                        </p:anim>
                                        <p:anim calcmode="lin" valueType="num">
                                          <p:cBhvr additive="base">
                                            <p:cTn id="12" dur="2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2000" fill="hold"/>
                                            <p:tgtEl>
                                              <p:spTgt spid="28"/>
                                            </p:tgtEl>
                                            <p:attrNameLst>
                                              <p:attrName>ppt_x</p:attrName>
                                            </p:attrNameLst>
                                          </p:cBhvr>
                                          <p:tavLst>
                                            <p:tav tm="0">
                                              <p:val>
                                                <p:strVal val="0-#ppt_w/2"/>
                                              </p:val>
                                            </p:tav>
                                            <p:tav tm="100000">
                                              <p:val>
                                                <p:strVal val="#ppt_x"/>
                                              </p:val>
                                            </p:tav>
                                          </p:tavLst>
                                        </p:anim>
                                        <p:anim calcmode="lin" valueType="num">
                                          <p:cBhvr additive="base">
                                            <p:cTn id="16" dur="2000" fill="hold"/>
                                            <p:tgtEl>
                                              <p:spTgt spid="28"/>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p:val>
                                                <p:fltVal val="0.5"/>
                                              </p:val>
                                            </p:tav>
                                            <p:tav tm="100000">
                                              <p:val>
                                                <p:strVal val="#ppt_x"/>
                                              </p:val>
                                            </p:tav>
                                          </p:tavLst>
                                        </p:anim>
                                        <p:anim calcmode="lin" valueType="num">
                                          <p:cBhvr>
                                            <p:cTn id="22" dur="1000" fill="hold"/>
                                            <p:tgtEl>
                                              <p:spTgt spid="6"/>
                                            </p:tgtEl>
                                            <p:attrNameLst>
                                              <p:attrName>ppt_y</p:attrName>
                                            </p:attrNameLst>
                                          </p:cBhvr>
                                          <p:tavLst>
                                            <p:tav tm="0">
                                              <p:val>
                                                <p:fltVal val="0.5"/>
                                              </p:val>
                                            </p:tav>
                                            <p:tav tm="100000">
                                              <p:val>
                                                <p:strVal val="#ppt_y"/>
                                              </p:val>
                                            </p:tav>
                                          </p:tavLst>
                                        </p:anim>
                                      </p:childTnLst>
                                    </p:cTn>
                                  </p:par>
                                  <p:par>
                                    <p:cTn id="23" presetID="2" presetClass="entr" presetSubtype="3" accel="6500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2000" fill="hold"/>
                                            <p:tgtEl>
                                              <p:spTgt spid="40"/>
                                            </p:tgtEl>
                                            <p:attrNameLst>
                                              <p:attrName>ppt_x</p:attrName>
                                            </p:attrNameLst>
                                          </p:cBhvr>
                                          <p:tavLst>
                                            <p:tav tm="0">
                                              <p:val>
                                                <p:strVal val="1+#ppt_w/2"/>
                                              </p:val>
                                            </p:tav>
                                            <p:tav tm="100000">
                                              <p:val>
                                                <p:strVal val="#ppt_x"/>
                                              </p:val>
                                            </p:tav>
                                          </p:tavLst>
                                        </p:anim>
                                        <p:anim calcmode="lin" valueType="num">
                                          <p:cBhvr additive="base">
                                            <p:cTn id="26" dur="2000" fill="hold"/>
                                            <p:tgtEl>
                                              <p:spTgt spid="40"/>
                                            </p:tgtEl>
                                            <p:attrNameLst>
                                              <p:attrName>ppt_y</p:attrName>
                                            </p:attrNameLst>
                                          </p:cBhvr>
                                          <p:tavLst>
                                            <p:tav tm="0">
                                              <p:val>
                                                <p:strVal val="0-#ppt_h/2"/>
                                              </p:val>
                                            </p:tav>
                                            <p:tav tm="100000">
                                              <p:val>
                                                <p:strVal val="#ppt_y"/>
                                              </p:val>
                                            </p:tav>
                                          </p:tavLst>
                                        </p:anim>
                                      </p:childTnLst>
                                    </p:cTn>
                                  </p:par>
                                  <p:par>
                                    <p:cTn id="27" presetID="2" presetClass="entr" presetSubtype="3" accel="6500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2000" fill="hold"/>
                                            <p:tgtEl>
                                              <p:spTgt spid="37"/>
                                            </p:tgtEl>
                                            <p:attrNameLst>
                                              <p:attrName>ppt_x</p:attrName>
                                            </p:attrNameLst>
                                          </p:cBhvr>
                                          <p:tavLst>
                                            <p:tav tm="0">
                                              <p:val>
                                                <p:strVal val="1+#ppt_w/2"/>
                                              </p:val>
                                            </p:tav>
                                            <p:tav tm="100000">
                                              <p:val>
                                                <p:strVal val="#ppt_x"/>
                                              </p:val>
                                            </p:tav>
                                          </p:tavLst>
                                        </p:anim>
                                        <p:anim calcmode="lin" valueType="num">
                                          <p:cBhvr additive="base">
                                            <p:cTn id="30" dur="2000" fill="hold"/>
                                            <p:tgtEl>
                                              <p:spTgt spid="37"/>
                                            </p:tgtEl>
                                            <p:attrNameLst>
                                              <p:attrName>ppt_y</p:attrName>
                                            </p:attrNameLst>
                                          </p:cBhvr>
                                          <p:tavLst>
                                            <p:tav tm="0">
                                              <p:val>
                                                <p:strVal val="0-#ppt_h/2"/>
                                              </p:val>
                                            </p:tav>
                                            <p:tav tm="100000">
                                              <p:val>
                                                <p:strVal val="#ppt_y"/>
                                              </p:val>
                                            </p:tav>
                                          </p:tavLst>
                                        </p:anim>
                                      </p:childTnLst>
                                    </p:cTn>
                                  </p:par>
                                  <p:par>
                                    <p:cTn id="31" presetID="23" presetClass="entr" presetSubtype="52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ppt_x</p:attrName>
                                            </p:attrNameLst>
                                          </p:cBhvr>
                                          <p:tavLst>
                                            <p:tav tm="0">
                                              <p:val>
                                                <p:fltVal val="0.5"/>
                                              </p:val>
                                            </p:tav>
                                            <p:tav tm="100000">
                                              <p:val>
                                                <p:strVal val="#ppt_x"/>
                                              </p:val>
                                            </p:tav>
                                          </p:tavLst>
                                        </p:anim>
                                        <p:anim calcmode="lin" valueType="num">
                                          <p:cBhvr>
                                            <p:cTn id="36" dur="1000" fill="hold"/>
                                            <p:tgtEl>
                                              <p:spTgt spid="9"/>
                                            </p:tgtEl>
                                            <p:attrNameLst>
                                              <p:attrName>ppt_y</p:attrName>
                                            </p:attrNameLst>
                                          </p:cBhvr>
                                          <p:tavLst>
                                            <p:tav tm="0">
                                              <p:val>
                                                <p:fltVal val="0.5"/>
                                              </p:val>
                                            </p:tav>
                                            <p:tav tm="100000">
                                              <p:val>
                                                <p:strVal val="#ppt_y"/>
                                              </p:val>
                                            </p:tav>
                                          </p:tavLst>
                                        </p:anim>
                                      </p:childTnLst>
                                    </p:cTn>
                                  </p:par>
                                  <p:par>
                                    <p:cTn id="37" presetID="2" presetClass="entr" presetSubtype="12" accel="6500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2000" fill="hold"/>
                                            <p:tgtEl>
                                              <p:spTgt spid="49"/>
                                            </p:tgtEl>
                                            <p:attrNameLst>
                                              <p:attrName>ppt_x</p:attrName>
                                            </p:attrNameLst>
                                          </p:cBhvr>
                                          <p:tavLst>
                                            <p:tav tm="0">
                                              <p:val>
                                                <p:strVal val="0-#ppt_w/2"/>
                                              </p:val>
                                            </p:tav>
                                            <p:tav tm="100000">
                                              <p:val>
                                                <p:strVal val="#ppt_x"/>
                                              </p:val>
                                            </p:tav>
                                          </p:tavLst>
                                        </p:anim>
                                        <p:anim calcmode="lin" valueType="num">
                                          <p:cBhvr additive="base">
                                            <p:cTn id="40" dur="20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12" accel="6500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2000" fill="hold"/>
                                            <p:tgtEl>
                                              <p:spTgt spid="46"/>
                                            </p:tgtEl>
                                            <p:attrNameLst>
                                              <p:attrName>ppt_x</p:attrName>
                                            </p:attrNameLst>
                                          </p:cBhvr>
                                          <p:tavLst>
                                            <p:tav tm="0">
                                              <p:val>
                                                <p:strVal val="0-#ppt_w/2"/>
                                              </p:val>
                                            </p:tav>
                                            <p:tav tm="100000">
                                              <p:val>
                                                <p:strVal val="#ppt_x"/>
                                              </p:val>
                                            </p:tav>
                                          </p:tavLst>
                                        </p:anim>
                                        <p:anim calcmode="lin" valueType="num">
                                          <p:cBhvr additive="base">
                                            <p:cTn id="44" dur="2000" fill="hold"/>
                                            <p:tgtEl>
                                              <p:spTgt spid="46"/>
                                            </p:tgtEl>
                                            <p:attrNameLst>
                                              <p:attrName>ppt_y</p:attrName>
                                            </p:attrNameLst>
                                          </p:cBhvr>
                                          <p:tavLst>
                                            <p:tav tm="0">
                                              <p:val>
                                                <p:strVal val="1+#ppt_h/2"/>
                                              </p:val>
                                            </p:tav>
                                            <p:tav tm="100000">
                                              <p:val>
                                                <p:strVal val="#ppt_y"/>
                                              </p:val>
                                            </p:tav>
                                          </p:tavLst>
                                        </p:anim>
                                      </p:childTnLst>
                                    </p:cTn>
                                  </p:par>
                                  <p:par>
                                    <p:cTn id="45" presetID="23" presetClass="entr" presetSubtype="528" fill="hold" nodeType="withEffect">
                                      <p:stCondLst>
                                        <p:cond delay="2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600" fill="hold"/>
                                            <p:tgtEl>
                                              <p:spTgt spid="12"/>
                                            </p:tgtEl>
                                            <p:attrNameLst>
                                              <p:attrName>ppt_w</p:attrName>
                                            </p:attrNameLst>
                                          </p:cBhvr>
                                          <p:tavLst>
                                            <p:tav tm="0">
                                              <p:val>
                                                <p:fltVal val="0"/>
                                              </p:val>
                                            </p:tav>
                                            <p:tav tm="100000">
                                              <p:val>
                                                <p:strVal val="#ppt_w"/>
                                              </p:val>
                                            </p:tav>
                                          </p:tavLst>
                                        </p:anim>
                                        <p:anim calcmode="lin" valueType="num">
                                          <p:cBhvr>
                                            <p:cTn id="48" dur="600" fill="hold"/>
                                            <p:tgtEl>
                                              <p:spTgt spid="12"/>
                                            </p:tgtEl>
                                            <p:attrNameLst>
                                              <p:attrName>ppt_h</p:attrName>
                                            </p:attrNameLst>
                                          </p:cBhvr>
                                          <p:tavLst>
                                            <p:tav tm="0">
                                              <p:val>
                                                <p:fltVal val="0"/>
                                              </p:val>
                                            </p:tav>
                                            <p:tav tm="100000">
                                              <p:val>
                                                <p:strVal val="#ppt_h"/>
                                              </p:val>
                                            </p:tav>
                                          </p:tavLst>
                                        </p:anim>
                                        <p:anim calcmode="lin" valueType="num">
                                          <p:cBhvr>
                                            <p:cTn id="49" dur="600" fill="hold"/>
                                            <p:tgtEl>
                                              <p:spTgt spid="12"/>
                                            </p:tgtEl>
                                            <p:attrNameLst>
                                              <p:attrName>ppt_x</p:attrName>
                                            </p:attrNameLst>
                                          </p:cBhvr>
                                          <p:tavLst>
                                            <p:tav tm="0">
                                              <p:val>
                                                <p:fltVal val="0.5"/>
                                              </p:val>
                                            </p:tav>
                                            <p:tav tm="100000">
                                              <p:val>
                                                <p:strVal val="#ppt_x"/>
                                              </p:val>
                                            </p:tav>
                                          </p:tavLst>
                                        </p:anim>
                                        <p:anim calcmode="lin" valueType="num">
                                          <p:cBhvr>
                                            <p:cTn id="50" dur="600" fill="hold"/>
                                            <p:tgtEl>
                                              <p:spTgt spid="1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2000" fill="hold"/>
                                            <p:tgtEl>
                                              <p:spTgt spid="34"/>
                                            </p:tgtEl>
                                            <p:attrNameLst>
                                              <p:attrName>ppt_x</p:attrName>
                                            </p:attrNameLst>
                                          </p:cBhvr>
                                          <p:tavLst>
                                            <p:tav tm="0">
                                              <p:val>
                                                <p:strVal val="0-#ppt_w/2"/>
                                              </p:val>
                                            </p:tav>
                                            <p:tav tm="100000">
                                              <p:val>
                                                <p:strVal val="#ppt_x"/>
                                              </p:val>
                                            </p:tav>
                                          </p:tavLst>
                                        </p:anim>
                                        <p:anim calcmode="lin" valueType="num">
                                          <p:cBhvr additive="base">
                                            <p:cTn id="54" dur="20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3" accel="6500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2000" fill="hold"/>
                                            <p:tgtEl>
                                              <p:spTgt spid="31"/>
                                            </p:tgtEl>
                                            <p:attrNameLst>
                                              <p:attrName>ppt_x</p:attrName>
                                            </p:attrNameLst>
                                          </p:cBhvr>
                                          <p:tavLst>
                                            <p:tav tm="0">
                                              <p:val>
                                                <p:strVal val="1+#ppt_w/2"/>
                                              </p:val>
                                            </p:tav>
                                            <p:tav tm="100000">
                                              <p:val>
                                                <p:strVal val="#ppt_x"/>
                                              </p:val>
                                            </p:tav>
                                          </p:tavLst>
                                        </p:anim>
                                        <p:anim calcmode="lin" valueType="num">
                                          <p:cBhvr additive="base">
                                            <p:cTn id="58" dur="2000" fill="hold"/>
                                            <p:tgtEl>
                                              <p:spTgt spid="31"/>
                                            </p:tgtEl>
                                            <p:attrNameLst>
                                              <p:attrName>ppt_y</p:attrName>
                                            </p:attrNameLst>
                                          </p:cBhvr>
                                          <p:tavLst>
                                            <p:tav tm="0">
                                              <p:val>
                                                <p:strVal val="0-#ppt_h/2"/>
                                              </p:val>
                                            </p:tav>
                                            <p:tav tm="100000">
                                              <p:val>
                                                <p:strVal val="#ppt_y"/>
                                              </p:val>
                                            </p:tav>
                                          </p:tavLst>
                                        </p:anim>
                                      </p:childTnLst>
                                    </p:cTn>
                                  </p:par>
                                </p:childTnLst>
                              </p:cTn>
                            </p:par>
                            <p:par>
                              <p:cTn id="59" fill="hold">
                                <p:stCondLst>
                                  <p:cond delay="290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2000" fill="hold"/>
                                            <p:tgtEl>
                                              <p:spTgt spid="52"/>
                                            </p:tgtEl>
                                            <p:attrNameLst>
                                              <p:attrName>ppt_x</p:attrName>
                                            </p:attrNameLst>
                                          </p:cBhvr>
                                          <p:tavLst>
                                            <p:tav tm="0">
                                              <p:val>
                                                <p:strVal val="0-#ppt_w/2"/>
                                              </p:val>
                                            </p:tav>
                                            <p:tav tm="100000">
                                              <p:val>
                                                <p:strVal val="#ppt_x"/>
                                              </p:val>
                                            </p:tav>
                                          </p:tavLst>
                                        </p:anim>
                                        <p:anim calcmode="lin" valueType="num">
                                          <p:cBhvr additive="base">
                                            <p:cTn id="68" dur="20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12" accel="65000"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2000" fill="hold"/>
                                            <p:tgtEl>
                                              <p:spTgt spid="55"/>
                                            </p:tgtEl>
                                            <p:attrNameLst>
                                              <p:attrName>ppt_x</p:attrName>
                                            </p:attrNameLst>
                                          </p:cBhvr>
                                          <p:tavLst>
                                            <p:tav tm="0">
                                              <p:val>
                                                <p:strVal val="0-#ppt_w/2"/>
                                              </p:val>
                                            </p:tav>
                                            <p:tav tm="100000">
                                              <p:val>
                                                <p:strVal val="#ppt_x"/>
                                              </p:val>
                                            </p:tav>
                                          </p:tavLst>
                                        </p:anim>
                                        <p:anim calcmode="lin" valueType="num">
                                          <p:cBhvr additive="base">
                                            <p:cTn id="72" dur="2000" fill="hold"/>
                                            <p:tgtEl>
                                              <p:spTgt spid="55"/>
                                            </p:tgtEl>
                                            <p:attrNameLst>
                                              <p:attrName>ppt_y</p:attrName>
                                            </p:attrNameLst>
                                          </p:cBhvr>
                                          <p:tavLst>
                                            <p:tav tm="0">
                                              <p:val>
                                                <p:strVal val="1+#ppt_h/2"/>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3;p1">
            <a:extLst>
              <a:ext uri="{FF2B5EF4-FFF2-40B4-BE49-F238E27FC236}">
                <a16:creationId xmlns:a16="http://schemas.microsoft.com/office/drawing/2014/main" id="{C5FB8417-5F45-44B4-9437-31DD6AE0CCDB}"/>
              </a:ext>
            </a:extLst>
          </p:cNvPr>
          <p:cNvPicPr preferRelativeResize="0">
            <a:picLocks noGrp="1"/>
          </p:cNvPicPr>
          <p:nvPr>
            <p:ph type="pic" idx="2"/>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5" name="Google Shape;64;p1">
            <a:extLst>
              <a:ext uri="{FF2B5EF4-FFF2-40B4-BE49-F238E27FC236}">
                <a16:creationId xmlns:a16="http://schemas.microsoft.com/office/drawing/2014/main" id="{F1D55D6B-EAF8-41A0-AE6A-82F1A9770229}"/>
              </a:ext>
            </a:extLst>
          </p:cNvPr>
          <p:cNvSpPr/>
          <p:nvPr/>
        </p:nvSpPr>
        <p:spPr>
          <a:xfrm>
            <a:off x="645655" y="509152"/>
            <a:ext cx="11233200" cy="6039200"/>
          </a:xfrm>
          <a:prstGeom prst="rect">
            <a:avLst/>
          </a:prstGeom>
          <a:solidFill>
            <a:schemeClr val="accent2">
              <a:alpha val="69412"/>
            </a:schemeClr>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6" name="Google Shape;65;p1">
            <a:extLst>
              <a:ext uri="{FF2B5EF4-FFF2-40B4-BE49-F238E27FC236}">
                <a16:creationId xmlns:a16="http://schemas.microsoft.com/office/drawing/2014/main" id="{5373EF37-4C9B-4AE1-B13B-4525F5DAF492}"/>
              </a:ext>
            </a:extLst>
          </p:cNvPr>
          <p:cNvSpPr txBox="1">
            <a:spLocks noGrp="1"/>
          </p:cNvSpPr>
          <p:nvPr>
            <p:ph type="title"/>
          </p:nvPr>
        </p:nvSpPr>
        <p:spPr>
          <a:xfrm>
            <a:off x="1338039" y="2460404"/>
            <a:ext cx="10072911" cy="1954285"/>
          </a:xfrm>
          <a:prstGeom prst="rect">
            <a:avLst/>
          </a:prstGeom>
          <a:noFill/>
          <a:ln>
            <a:noFill/>
          </a:ln>
        </p:spPr>
        <p:txBody>
          <a:bodyPr spcFirstLastPara="1" vert="horz" wrap="square" lIns="91433" tIns="45700" rIns="91433" bIns="45700" rtlCol="0" anchor="ctr" anchorCtr="0">
            <a:noAutofit/>
          </a:bodyPr>
          <a:lstStyle/>
          <a:p>
            <a:pPr>
              <a:buSzPts val="10800"/>
            </a:pPr>
            <a:r>
              <a:rPr lang="en-US" sz="6000" dirty="0">
                <a:latin typeface="Times New Roman" panose="02020603050405020304" pitchFamily="18" charset="0"/>
                <a:ea typeface="Varela"/>
                <a:cs typeface="Times New Roman" panose="02020603050405020304" pitchFamily="18" charset="0"/>
                <a:sym typeface="Varela"/>
              </a:rPr>
              <a:t> </a:t>
            </a:r>
            <a:r>
              <a:rPr lang="en-US" sz="6000" dirty="0">
                <a:latin typeface="Times New Roman" panose="02020603050405020304" pitchFamily="18" charset="0"/>
                <a:cs typeface="Times New Roman" panose="02020603050405020304" pitchFamily="18" charset="0"/>
              </a:rPr>
              <a:t>Product Catalogue - Coffee</a:t>
            </a:r>
            <a:br>
              <a:rPr lang="zh-CN" altLang="en-US" sz="9600" dirty="0">
                <a:solidFill>
                  <a:schemeClr val="tx2">
                    <a:lumMod val="50000"/>
                  </a:schemeClr>
                </a:solidFill>
                <a:latin typeface="+mj-lt"/>
                <a:ea typeface="微软雅黑" panose="020B0503020204020204" pitchFamily="34" charset="-122"/>
              </a:rPr>
            </a:br>
            <a:endParaRPr sz="4000" dirty="0">
              <a:latin typeface="Montserrat Light"/>
              <a:ea typeface="Varela"/>
              <a:cs typeface="Varela"/>
              <a:sym typeface="Varela"/>
            </a:endParaRPr>
          </a:p>
        </p:txBody>
      </p:sp>
      <p:sp>
        <p:nvSpPr>
          <p:cNvPr id="7" name="Google Shape;66;p1">
            <a:extLst>
              <a:ext uri="{FF2B5EF4-FFF2-40B4-BE49-F238E27FC236}">
                <a16:creationId xmlns:a16="http://schemas.microsoft.com/office/drawing/2014/main" id="{69CACA08-D5CE-486C-AC21-D159FBC05733}"/>
              </a:ext>
            </a:extLst>
          </p:cNvPr>
          <p:cNvSpPr/>
          <p:nvPr/>
        </p:nvSpPr>
        <p:spPr>
          <a:xfrm>
            <a:off x="4872099" y="3608712"/>
            <a:ext cx="2215052" cy="307736"/>
          </a:xfrm>
          <a:prstGeom prst="rect">
            <a:avLst/>
          </a:prstGeom>
          <a:noFill/>
          <a:ln>
            <a:noFill/>
          </a:ln>
        </p:spPr>
        <p:txBody>
          <a:bodyPr spcFirstLastPara="1" wrap="square" lIns="91433" tIns="45700" rIns="91433" bIns="45700" anchor="t" anchorCtr="0">
            <a:spAutoFit/>
          </a:bodyPr>
          <a:lstStyle/>
          <a:p>
            <a:pPr algn="ctr"/>
            <a:r>
              <a:rPr lang="en-US" sz="1400" i="1" dirty="0">
                <a:solidFill>
                  <a:schemeClr val="bg1"/>
                </a:solidFill>
              </a:rPr>
              <a:t>Pure clean coffee</a:t>
            </a:r>
            <a:endParaRPr sz="1400" i="1" dirty="0">
              <a:solidFill>
                <a:schemeClr val="bg1"/>
              </a:solidFill>
              <a:latin typeface="Montserrat Light"/>
              <a:ea typeface="Calibri"/>
              <a:cs typeface="Calibri"/>
              <a:sym typeface="Calibri"/>
            </a:endParaRPr>
          </a:p>
        </p:txBody>
      </p:sp>
      <p:sp>
        <p:nvSpPr>
          <p:cNvPr id="9" name="Google Shape;66;p1">
            <a:extLst>
              <a:ext uri="{FF2B5EF4-FFF2-40B4-BE49-F238E27FC236}">
                <a16:creationId xmlns:a16="http://schemas.microsoft.com/office/drawing/2014/main" id="{69CACA08-D5CE-486C-AC21-D159FBC05733}"/>
              </a:ext>
            </a:extLst>
          </p:cNvPr>
          <p:cNvSpPr/>
          <p:nvPr/>
        </p:nvSpPr>
        <p:spPr>
          <a:xfrm>
            <a:off x="897455" y="1382569"/>
            <a:ext cx="10729599" cy="461624"/>
          </a:xfrm>
          <a:prstGeom prst="rect">
            <a:avLst/>
          </a:prstGeom>
          <a:noFill/>
          <a:ln>
            <a:noFill/>
          </a:ln>
        </p:spPr>
        <p:txBody>
          <a:bodyPr spcFirstLastPara="1" wrap="square" lIns="91433" tIns="45700" rIns="91433" bIns="45700" anchor="t" anchorCtr="0">
            <a:spAutoFit/>
          </a:bodyPr>
          <a:lstStyle/>
          <a:p>
            <a:pPr algn="ctr"/>
            <a:r>
              <a:rPr lang="en-US" sz="2400" b="1" dirty="0">
                <a:solidFill>
                  <a:schemeClr val="lt1"/>
                </a:solidFill>
                <a:latin typeface="Times New Roman" panose="02020603050405020304" pitchFamily="18" charset="0"/>
                <a:ea typeface="Calibri"/>
                <a:cs typeface="Times New Roman" panose="02020603050405020304" pitchFamily="18" charset="0"/>
                <a:sym typeface="Calibri"/>
              </a:rPr>
              <a:t>Vietnam America Agriculture Products Export Company Limited</a:t>
            </a:r>
            <a:endParaRPr sz="2400" b="1" dirty="0">
              <a:solidFill>
                <a:schemeClr val="lt1"/>
              </a:solidFill>
              <a:latin typeface="Times New Roman" panose="02020603050405020304" pitchFamily="18" charset="0"/>
              <a:ea typeface="Calibri"/>
              <a:cs typeface="Times New Roman" panose="02020603050405020304" pitchFamily="18" charset="0"/>
              <a:sym typeface="Calibri"/>
            </a:endParaRPr>
          </a:p>
        </p:txBody>
      </p:sp>
      <p:grpSp>
        <p:nvGrpSpPr>
          <p:cNvPr id="11" name="Group 10">
            <a:extLst>
              <a:ext uri="{FF2B5EF4-FFF2-40B4-BE49-F238E27FC236}">
                <a16:creationId xmlns:a16="http://schemas.microsoft.com/office/drawing/2014/main" id="{4BB27236-389E-499C-AF13-B007DDECD565}"/>
              </a:ext>
            </a:extLst>
          </p:cNvPr>
          <p:cNvGrpSpPr/>
          <p:nvPr/>
        </p:nvGrpSpPr>
        <p:grpSpPr>
          <a:xfrm>
            <a:off x="1242789" y="4803151"/>
            <a:ext cx="3928266" cy="1418974"/>
            <a:chOff x="1110059" y="3115357"/>
            <a:chExt cx="2465925" cy="1090329"/>
          </a:xfrm>
        </p:grpSpPr>
        <p:sp>
          <p:nvSpPr>
            <p:cNvPr id="12" name="Google Shape;471;p12">
              <a:extLst>
                <a:ext uri="{FF2B5EF4-FFF2-40B4-BE49-F238E27FC236}">
                  <a16:creationId xmlns:a16="http://schemas.microsoft.com/office/drawing/2014/main" id="{415A8352-B39D-4DE4-A3C7-2F066EE9C446}"/>
                </a:ext>
              </a:extLst>
            </p:cNvPr>
            <p:cNvSpPr txBox="1"/>
            <p:nvPr/>
          </p:nvSpPr>
          <p:spPr>
            <a:xfrm>
              <a:off x="1598675" y="3335865"/>
              <a:ext cx="1870800" cy="260112"/>
            </a:xfrm>
            <a:prstGeom prst="rect">
              <a:avLst/>
            </a:prstGeom>
            <a:noFill/>
            <a:ln>
              <a:noFill/>
            </a:ln>
          </p:spPr>
          <p:txBody>
            <a:bodyPr spcFirstLastPara="1" wrap="square" lIns="91433" tIns="45700" rIns="91433" bIns="45700" anchor="t" anchorCtr="0">
              <a:spAutoFit/>
            </a:bodyPr>
            <a:lstStyle/>
            <a:p>
              <a:r>
                <a:rPr lang="en-US" sz="1600" b="1" dirty="0">
                  <a:solidFill>
                    <a:schemeClr val="lt1"/>
                  </a:solidFill>
                  <a:ea typeface="Varela"/>
                  <a:cs typeface="Varela"/>
                  <a:sym typeface="Varela"/>
                </a:rPr>
                <a:t>Address:</a:t>
              </a:r>
              <a:endParaRPr sz="1600" b="1" dirty="0">
                <a:solidFill>
                  <a:schemeClr val="lt1"/>
                </a:solidFill>
                <a:ea typeface="Varela"/>
                <a:cs typeface="Varela"/>
                <a:sym typeface="Varela"/>
              </a:endParaRPr>
            </a:p>
          </p:txBody>
        </p:sp>
        <p:sp>
          <p:nvSpPr>
            <p:cNvPr id="13" name="Google Shape;472;p12">
              <a:extLst>
                <a:ext uri="{FF2B5EF4-FFF2-40B4-BE49-F238E27FC236}">
                  <a16:creationId xmlns:a16="http://schemas.microsoft.com/office/drawing/2014/main" id="{79870F46-1FC2-4D8C-8C3F-4F048DC5B446}"/>
                </a:ext>
              </a:extLst>
            </p:cNvPr>
            <p:cNvSpPr txBox="1"/>
            <p:nvPr/>
          </p:nvSpPr>
          <p:spPr>
            <a:xfrm>
              <a:off x="1591155" y="3620396"/>
              <a:ext cx="1984829" cy="585290"/>
            </a:xfrm>
            <a:prstGeom prst="rect">
              <a:avLst/>
            </a:prstGeom>
            <a:noFill/>
            <a:ln>
              <a:noFill/>
            </a:ln>
          </p:spPr>
          <p:txBody>
            <a:bodyPr spcFirstLastPara="1" wrap="square" lIns="91433" tIns="45700" rIns="91433" bIns="45700" anchor="t" anchorCtr="0">
              <a:spAutoFit/>
            </a:bodyPr>
            <a:lstStyle/>
            <a:p>
              <a:pPr algn="l"/>
              <a:r>
                <a:rPr lang="en-US" sz="1100" i="0" dirty="0">
                  <a:solidFill>
                    <a:schemeClr val="bg1"/>
                  </a:solidFill>
                  <a:effectLst/>
                  <a:latin typeface="Times New Roman" panose="02020603050405020304" pitchFamily="18" charset="0"/>
                  <a:cs typeface="Times New Roman" panose="02020603050405020304" pitchFamily="18" charset="0"/>
                </a:rPr>
                <a:t>Ho Chi Minh Office: 01 Nguyen Thong Street, 3 District, Ho </a:t>
              </a:r>
              <a:r>
                <a:rPr lang="en-US" sz="1100" i="0" dirty="0" err="1">
                  <a:solidFill>
                    <a:schemeClr val="bg1"/>
                  </a:solidFill>
                  <a:effectLst/>
                  <a:latin typeface="Times New Roman" panose="02020603050405020304" pitchFamily="18" charset="0"/>
                  <a:cs typeface="Times New Roman" panose="02020603050405020304" pitchFamily="18" charset="0"/>
                </a:rPr>
                <a:t>Chí</a:t>
              </a:r>
              <a:r>
                <a:rPr lang="en-US" sz="1100" i="0" dirty="0">
                  <a:solidFill>
                    <a:schemeClr val="bg1"/>
                  </a:solidFill>
                  <a:effectLst/>
                  <a:latin typeface="Times New Roman" panose="02020603050405020304" pitchFamily="18" charset="0"/>
                  <a:cs typeface="Times New Roman" panose="02020603050405020304" pitchFamily="18" charset="0"/>
                </a:rPr>
                <a:t> Minh City, Viet Nam.</a:t>
              </a:r>
              <a:endParaRPr lang="en-US" sz="1050" i="0" dirty="0">
                <a:solidFill>
                  <a:schemeClr val="bg1"/>
                </a:solidFill>
                <a:effectLst/>
                <a:latin typeface="Times New Roman" panose="02020603050405020304" pitchFamily="18" charset="0"/>
                <a:cs typeface="Times New Roman" panose="02020603050405020304" pitchFamily="18" charset="0"/>
              </a:endParaRPr>
            </a:p>
            <a:p>
              <a:pPr algn="l"/>
              <a:r>
                <a:rPr lang="en-US" sz="1100" i="0" dirty="0">
                  <a:solidFill>
                    <a:schemeClr val="bg1"/>
                  </a:solidFill>
                  <a:effectLst/>
                  <a:latin typeface="Times New Roman" panose="02020603050405020304" pitchFamily="18" charset="0"/>
                  <a:cs typeface="Times New Roman" panose="02020603050405020304" pitchFamily="18" charset="0"/>
                </a:rPr>
                <a:t>Ha Noi Office: </a:t>
              </a:r>
              <a:r>
                <a:rPr lang="en-US" sz="1050" i="0" dirty="0">
                  <a:solidFill>
                    <a:schemeClr val="bg1"/>
                  </a:solidFill>
                  <a:effectLst/>
                  <a:latin typeface="Times New Roman" panose="02020603050405020304" pitchFamily="18" charset="0"/>
                  <a:cs typeface="Times New Roman" panose="02020603050405020304" pitchFamily="18" charset="0"/>
                </a:rPr>
                <a:t>01 Trần Quý </a:t>
              </a:r>
              <a:r>
                <a:rPr lang="en-US" sz="1050" i="0" dirty="0" err="1">
                  <a:solidFill>
                    <a:schemeClr val="bg1"/>
                  </a:solidFill>
                  <a:effectLst/>
                  <a:latin typeface="Times New Roman" panose="02020603050405020304" pitchFamily="18" charset="0"/>
                  <a:cs typeface="Times New Roman" panose="02020603050405020304" pitchFamily="18" charset="0"/>
                </a:rPr>
                <a:t>Cáp</a:t>
              </a:r>
              <a:r>
                <a:rPr lang="en-US" sz="1050" i="0" dirty="0">
                  <a:solidFill>
                    <a:schemeClr val="bg1"/>
                  </a:solidFill>
                  <a:effectLst/>
                  <a:latin typeface="Times New Roman" panose="02020603050405020304" pitchFamily="18" charset="0"/>
                  <a:cs typeface="Times New Roman" panose="02020603050405020304" pitchFamily="18" charset="0"/>
                </a:rPr>
                <a:t> Street, </a:t>
              </a:r>
              <a:r>
                <a:rPr lang="en-US" sz="1050" i="0" dirty="0" err="1">
                  <a:solidFill>
                    <a:schemeClr val="bg1"/>
                  </a:solidFill>
                  <a:effectLst/>
                  <a:latin typeface="Times New Roman" panose="02020603050405020304" pitchFamily="18" charset="0"/>
                  <a:cs typeface="Times New Roman" panose="02020603050405020304" pitchFamily="18" charset="0"/>
                </a:rPr>
                <a:t>Đống</a:t>
              </a:r>
              <a:r>
                <a:rPr lang="en-US" sz="1050" i="0" dirty="0">
                  <a:solidFill>
                    <a:schemeClr val="bg1"/>
                  </a:solidFill>
                  <a:effectLst/>
                  <a:latin typeface="Times New Roman" panose="02020603050405020304" pitchFamily="18" charset="0"/>
                  <a:cs typeface="Times New Roman" panose="02020603050405020304" pitchFamily="18" charset="0"/>
                </a:rPr>
                <a:t> </a:t>
              </a:r>
              <a:r>
                <a:rPr lang="en-US" sz="1050" i="0" dirty="0" err="1">
                  <a:solidFill>
                    <a:schemeClr val="bg1"/>
                  </a:solidFill>
                  <a:effectLst/>
                  <a:latin typeface="Times New Roman" panose="02020603050405020304" pitchFamily="18" charset="0"/>
                  <a:cs typeface="Times New Roman" panose="02020603050405020304" pitchFamily="18" charset="0"/>
                </a:rPr>
                <a:t>Đa</a:t>
              </a:r>
              <a:r>
                <a:rPr lang="en-US" sz="1050" i="0" dirty="0">
                  <a:solidFill>
                    <a:schemeClr val="bg1"/>
                  </a:solidFill>
                  <a:effectLst/>
                  <a:latin typeface="Times New Roman" panose="02020603050405020304" pitchFamily="18" charset="0"/>
                  <a:cs typeface="Times New Roman" panose="02020603050405020304" pitchFamily="18" charset="0"/>
                </a:rPr>
                <a:t> District, Hà </a:t>
              </a:r>
              <a:r>
                <a:rPr lang="en-US" sz="1050" i="0" dirty="0" err="1">
                  <a:solidFill>
                    <a:schemeClr val="bg1"/>
                  </a:solidFill>
                  <a:effectLst/>
                  <a:latin typeface="Times New Roman" panose="02020603050405020304" pitchFamily="18" charset="0"/>
                  <a:cs typeface="Times New Roman" panose="02020603050405020304" pitchFamily="18" charset="0"/>
                </a:rPr>
                <a:t>Nội</a:t>
              </a:r>
              <a:r>
                <a:rPr lang="en-US" sz="1050" i="0" dirty="0">
                  <a:solidFill>
                    <a:schemeClr val="bg1"/>
                  </a:solidFill>
                  <a:effectLst/>
                  <a:latin typeface="Times New Roman" panose="02020603050405020304" pitchFamily="18" charset="0"/>
                  <a:cs typeface="Times New Roman" panose="02020603050405020304" pitchFamily="18" charset="0"/>
                </a:rPr>
                <a:t>, </a:t>
              </a:r>
              <a:r>
                <a:rPr lang="en-US" sz="1050" i="0" dirty="0" err="1">
                  <a:solidFill>
                    <a:schemeClr val="bg1"/>
                  </a:solidFill>
                  <a:effectLst/>
                  <a:latin typeface="Times New Roman" panose="02020603050405020304" pitchFamily="18" charset="0"/>
                  <a:cs typeface="Times New Roman" panose="02020603050405020304" pitchFamily="18" charset="0"/>
                </a:rPr>
                <a:t>Việt</a:t>
              </a:r>
              <a:r>
                <a:rPr lang="en-US" sz="1050" i="0" dirty="0">
                  <a:solidFill>
                    <a:schemeClr val="bg1"/>
                  </a:solidFill>
                  <a:effectLst/>
                  <a:latin typeface="Times New Roman" panose="02020603050405020304" pitchFamily="18" charset="0"/>
                  <a:cs typeface="Times New Roman" panose="02020603050405020304" pitchFamily="18" charset="0"/>
                </a:rPr>
                <a:t> Nam.</a:t>
              </a:r>
            </a:p>
          </p:txBody>
        </p:sp>
        <p:pic>
          <p:nvPicPr>
            <p:cNvPr id="14" name="Graphic 8">
              <a:extLst>
                <a:ext uri="{FF2B5EF4-FFF2-40B4-BE49-F238E27FC236}">
                  <a16:creationId xmlns:a16="http://schemas.microsoft.com/office/drawing/2014/main" id="{19C2BEFF-D6E2-423E-9FB6-7FAC3544E17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0059" y="3115357"/>
              <a:ext cx="441016" cy="441016"/>
            </a:xfrm>
            <a:prstGeom prst="rect">
              <a:avLst/>
            </a:prstGeom>
          </p:spPr>
        </p:pic>
      </p:grpSp>
      <p:grpSp>
        <p:nvGrpSpPr>
          <p:cNvPr id="15" name="Group 14">
            <a:extLst>
              <a:ext uri="{FF2B5EF4-FFF2-40B4-BE49-F238E27FC236}">
                <a16:creationId xmlns:a16="http://schemas.microsoft.com/office/drawing/2014/main" id="{12D2F91F-4227-4691-8F39-E3942AB8ED07}"/>
              </a:ext>
            </a:extLst>
          </p:cNvPr>
          <p:cNvGrpSpPr/>
          <p:nvPr/>
        </p:nvGrpSpPr>
        <p:grpSpPr>
          <a:xfrm>
            <a:off x="5291736" y="4843649"/>
            <a:ext cx="3590829" cy="1624728"/>
            <a:chOff x="4607417" y="3026661"/>
            <a:chExt cx="2693121" cy="1218546"/>
          </a:xfrm>
        </p:grpSpPr>
        <p:sp>
          <p:nvSpPr>
            <p:cNvPr id="16" name="Google Shape;473;p12">
              <a:extLst>
                <a:ext uri="{FF2B5EF4-FFF2-40B4-BE49-F238E27FC236}">
                  <a16:creationId xmlns:a16="http://schemas.microsoft.com/office/drawing/2014/main" id="{42E0AD52-08E2-4D4C-9389-93242449E4C5}"/>
                </a:ext>
              </a:extLst>
            </p:cNvPr>
            <p:cNvSpPr txBox="1"/>
            <p:nvPr/>
          </p:nvSpPr>
          <p:spPr>
            <a:xfrm>
              <a:off x="5061709" y="3286821"/>
              <a:ext cx="1383771" cy="253886"/>
            </a:xfrm>
            <a:prstGeom prst="rect">
              <a:avLst/>
            </a:prstGeom>
            <a:noFill/>
            <a:ln>
              <a:noFill/>
            </a:ln>
          </p:spPr>
          <p:txBody>
            <a:bodyPr spcFirstLastPara="1" wrap="square" lIns="91433" tIns="45700" rIns="91433" bIns="45700" anchor="t" anchorCtr="0">
              <a:spAutoFit/>
            </a:bodyPr>
            <a:lstStyle/>
            <a:p>
              <a:r>
                <a:rPr lang="en-US" sz="1600" b="1" dirty="0">
                  <a:solidFill>
                    <a:schemeClr val="lt1"/>
                  </a:solidFill>
                  <a:ea typeface="Varela"/>
                  <a:cs typeface="Varela"/>
                  <a:sym typeface="Varela"/>
                </a:rPr>
                <a:t>Contact</a:t>
              </a:r>
              <a:endParaRPr sz="1600" b="1" dirty="0">
                <a:solidFill>
                  <a:schemeClr val="lt1"/>
                </a:solidFill>
                <a:ea typeface="Varela"/>
                <a:cs typeface="Varela"/>
                <a:sym typeface="Varela"/>
              </a:endParaRPr>
            </a:p>
          </p:txBody>
        </p:sp>
        <p:sp>
          <p:nvSpPr>
            <p:cNvPr id="17" name="Google Shape;474;p12">
              <a:extLst>
                <a:ext uri="{FF2B5EF4-FFF2-40B4-BE49-F238E27FC236}">
                  <a16:creationId xmlns:a16="http://schemas.microsoft.com/office/drawing/2014/main" id="{61EB178F-57A1-4658-A684-D693C4BD0FDA}"/>
                </a:ext>
              </a:extLst>
            </p:cNvPr>
            <p:cNvSpPr txBox="1"/>
            <p:nvPr/>
          </p:nvSpPr>
          <p:spPr>
            <a:xfrm>
              <a:off x="5075708" y="3541198"/>
              <a:ext cx="2224830" cy="704009"/>
            </a:xfrm>
            <a:prstGeom prst="rect">
              <a:avLst/>
            </a:prstGeom>
            <a:noFill/>
            <a:ln>
              <a:noFill/>
            </a:ln>
          </p:spPr>
          <p:txBody>
            <a:bodyPr spcFirstLastPara="1" wrap="square" lIns="91433" tIns="45700" rIns="91433" bIns="45700" anchor="t" anchorCtr="0">
              <a:spAutoFit/>
            </a:bodyPr>
            <a:lstStyle/>
            <a:p>
              <a:r>
                <a:rPr lang="en-US" sz="1100" i="0" dirty="0">
                  <a:solidFill>
                    <a:schemeClr val="bg1"/>
                  </a:solidFill>
                  <a:effectLst/>
                  <a:latin typeface="Times New Roman" panose="02020603050405020304" pitchFamily="18" charset="0"/>
                  <a:cs typeface="Times New Roman" panose="02020603050405020304" pitchFamily="18" charset="0"/>
                </a:rPr>
                <a:t>Website: </a:t>
              </a:r>
              <a:r>
                <a:rPr lang="en-US" sz="1100" i="0" dirty="0">
                  <a:solidFill>
                    <a:schemeClr val="bg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www.nguyentoanvn.com</a:t>
              </a:r>
              <a:endParaRPr lang="en-US" sz="1100" i="0" dirty="0">
                <a:solidFill>
                  <a:schemeClr val="bg1"/>
                </a:solidFill>
                <a:effectLst/>
                <a:latin typeface="Times New Roman" panose="02020603050405020304" pitchFamily="18" charset="0"/>
                <a:cs typeface="Times New Roman" panose="02020603050405020304" pitchFamily="18" charset="0"/>
              </a:endParaRPr>
            </a:p>
            <a:p>
              <a:r>
                <a:rPr lang="en-US" sz="1100" i="0" dirty="0" err="1">
                  <a:solidFill>
                    <a:schemeClr val="bg1"/>
                  </a:solidFill>
                  <a:effectLst/>
                  <a:latin typeface="Times New Roman" panose="02020603050405020304" pitchFamily="18" charset="0"/>
                  <a:cs typeface="Times New Roman" panose="02020603050405020304" pitchFamily="18" charset="0"/>
                </a:rPr>
                <a:t>Zalo</a:t>
              </a:r>
              <a:r>
                <a:rPr lang="en-US" sz="1100" i="0" dirty="0">
                  <a:solidFill>
                    <a:schemeClr val="bg1"/>
                  </a:solidFill>
                  <a:effectLst/>
                  <a:latin typeface="Times New Roman" panose="02020603050405020304" pitchFamily="18" charset="0"/>
                  <a:cs typeface="Times New Roman" panose="02020603050405020304" pitchFamily="18" charset="0"/>
                </a:rPr>
                <a:t>, </a:t>
              </a:r>
              <a:r>
                <a:rPr lang="en-US" sz="1100" i="0" dirty="0" err="1">
                  <a:solidFill>
                    <a:schemeClr val="bg1"/>
                  </a:solidFill>
                  <a:effectLst/>
                  <a:latin typeface="Times New Roman" panose="02020603050405020304" pitchFamily="18" charset="0"/>
                  <a:cs typeface="Times New Roman" panose="02020603050405020304" pitchFamily="18" charset="0"/>
                </a:rPr>
                <a:t>Whatsapp</a:t>
              </a:r>
              <a:r>
                <a:rPr lang="en-US" sz="1100" i="0" dirty="0">
                  <a:solidFill>
                    <a:schemeClr val="bg1"/>
                  </a:solidFill>
                  <a:effectLst/>
                  <a:latin typeface="Times New Roman" panose="02020603050405020304" pitchFamily="18" charset="0"/>
                  <a:cs typeface="Times New Roman" panose="02020603050405020304" pitchFamily="18" charset="0"/>
                </a:rPr>
                <a:t>, Viber, </a:t>
              </a:r>
              <a:r>
                <a:rPr lang="en-US" sz="1100" i="0" dirty="0" err="1">
                  <a:solidFill>
                    <a:schemeClr val="bg1"/>
                  </a:solidFill>
                  <a:effectLst/>
                  <a:latin typeface="Times New Roman" panose="02020603050405020304" pitchFamily="18" charset="0"/>
                  <a:cs typeface="Times New Roman" panose="02020603050405020304" pitchFamily="18" charset="0"/>
                </a:rPr>
                <a:t>Linkedin</a:t>
              </a:r>
              <a:r>
                <a:rPr lang="en-US" sz="1100" i="0" dirty="0">
                  <a:solidFill>
                    <a:schemeClr val="bg1"/>
                  </a:solidFill>
                  <a:effectLst/>
                  <a:latin typeface="Times New Roman" panose="02020603050405020304" pitchFamily="18" charset="0"/>
                  <a:cs typeface="Times New Roman" panose="02020603050405020304" pitchFamily="18" charset="0"/>
                </a:rPr>
                <a:t>, </a:t>
              </a:r>
              <a:r>
                <a:rPr lang="en-US" sz="1100" i="0" dirty="0" err="1">
                  <a:solidFill>
                    <a:schemeClr val="bg1"/>
                  </a:solidFill>
                  <a:effectLst/>
                  <a:latin typeface="Times New Roman" panose="02020603050405020304" pitchFamily="18" charset="0"/>
                  <a:cs typeface="Times New Roman" panose="02020603050405020304" pitchFamily="18" charset="0"/>
                </a:rPr>
                <a:t>Wechat</a:t>
              </a:r>
              <a:endParaRPr lang="en-US" sz="1100" i="0" dirty="0">
                <a:solidFill>
                  <a:schemeClr val="bg1"/>
                </a:solidFill>
                <a:effectLst/>
                <a:latin typeface="Times New Roman" panose="02020603050405020304" pitchFamily="18" charset="0"/>
                <a:cs typeface="Times New Roman" panose="02020603050405020304" pitchFamily="18" charset="0"/>
              </a:endParaRPr>
            </a:p>
            <a:p>
              <a:r>
                <a:rPr lang="en-US" sz="1100" i="0" dirty="0">
                  <a:solidFill>
                    <a:schemeClr val="bg1"/>
                  </a:solidFill>
                  <a:effectLst/>
                  <a:latin typeface="Times New Roman" panose="02020603050405020304" pitchFamily="18" charset="0"/>
                  <a:cs typeface="Times New Roman" panose="02020603050405020304" pitchFamily="18" charset="0"/>
                </a:rPr>
                <a:t>Tel: </a:t>
              </a:r>
              <a:r>
                <a:rPr lang="en-US" sz="1100" dirty="0">
                  <a:solidFill>
                    <a:schemeClr val="bg1"/>
                  </a:solidFill>
                  <a:latin typeface="Times New Roman" panose="02020603050405020304" pitchFamily="18" charset="0"/>
                  <a:cs typeface="Times New Roman" panose="02020603050405020304" pitchFamily="18" charset="0"/>
                </a:rPr>
                <a:t>+84-906 147 000</a:t>
              </a:r>
              <a:endParaRPr lang="en-US" sz="1100" i="0" dirty="0">
                <a:solidFill>
                  <a:schemeClr val="bg1"/>
                </a:solidFill>
                <a:effectLst/>
                <a:latin typeface="Times New Roman" panose="02020603050405020304" pitchFamily="18" charset="0"/>
                <a:cs typeface="Times New Roman" panose="02020603050405020304" pitchFamily="18" charset="0"/>
              </a:endParaRPr>
            </a:p>
            <a:p>
              <a:r>
                <a:rPr lang="en-US" sz="1100" i="0" dirty="0">
                  <a:solidFill>
                    <a:schemeClr val="bg1"/>
                  </a:solidFill>
                  <a:effectLst/>
                  <a:latin typeface="Times New Roman" panose="02020603050405020304" pitchFamily="18" charset="0"/>
                  <a:cs typeface="Times New Roman" panose="02020603050405020304" pitchFamily="18" charset="0"/>
                </a:rPr>
                <a:t>        +84-906 775 932 </a:t>
              </a:r>
            </a:p>
            <a:p>
              <a:r>
                <a:rPr lang="en-US" sz="1100" dirty="0">
                  <a:solidFill>
                    <a:schemeClr val="bg1"/>
                  </a:solidFill>
                  <a:latin typeface="Times New Roman" panose="02020603050405020304" pitchFamily="18" charset="0"/>
                  <a:cs typeface="Times New Roman" panose="02020603050405020304" pitchFamily="18" charset="0"/>
                </a:rPr>
                <a:t>       </a:t>
              </a:r>
              <a:endParaRPr lang="en-US" sz="1100" i="0" dirty="0">
                <a:solidFill>
                  <a:schemeClr val="bg1"/>
                </a:solidFill>
                <a:effectLst/>
                <a:latin typeface="Times New Roman" panose="02020603050405020304" pitchFamily="18" charset="0"/>
                <a:cs typeface="Times New Roman" panose="02020603050405020304" pitchFamily="18" charset="0"/>
              </a:endParaRPr>
            </a:p>
          </p:txBody>
        </p:sp>
        <p:pic>
          <p:nvPicPr>
            <p:cNvPr id="18" name="Graphic 12">
              <a:extLst>
                <a:ext uri="{FF2B5EF4-FFF2-40B4-BE49-F238E27FC236}">
                  <a16:creationId xmlns:a16="http://schemas.microsoft.com/office/drawing/2014/main" id="{9E101376-6EBA-4BD8-9296-11739528DD3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07417" y="3026661"/>
              <a:ext cx="441016" cy="441016"/>
            </a:xfrm>
            <a:prstGeom prst="rect">
              <a:avLst/>
            </a:prstGeom>
          </p:spPr>
        </p:pic>
      </p:grpSp>
      <p:grpSp>
        <p:nvGrpSpPr>
          <p:cNvPr id="19" name="Group 18">
            <a:extLst>
              <a:ext uri="{FF2B5EF4-FFF2-40B4-BE49-F238E27FC236}">
                <a16:creationId xmlns:a16="http://schemas.microsoft.com/office/drawing/2014/main" id="{32B999C5-5ECD-4691-BE4B-FB56FE67A734}"/>
              </a:ext>
            </a:extLst>
          </p:cNvPr>
          <p:cNvGrpSpPr/>
          <p:nvPr/>
        </p:nvGrpSpPr>
        <p:grpSpPr>
          <a:xfrm>
            <a:off x="8652983" y="4786336"/>
            <a:ext cx="3539017" cy="977670"/>
            <a:chOff x="4854286" y="3893321"/>
            <a:chExt cx="2654262" cy="733251"/>
          </a:xfrm>
        </p:grpSpPr>
        <p:sp>
          <p:nvSpPr>
            <p:cNvPr id="20" name="Google Shape;475;p12">
              <a:extLst>
                <a:ext uri="{FF2B5EF4-FFF2-40B4-BE49-F238E27FC236}">
                  <a16:creationId xmlns:a16="http://schemas.microsoft.com/office/drawing/2014/main" id="{55ED7900-842A-4D07-B509-12CDE6594BF1}"/>
                </a:ext>
              </a:extLst>
            </p:cNvPr>
            <p:cNvSpPr txBox="1"/>
            <p:nvPr/>
          </p:nvSpPr>
          <p:spPr>
            <a:xfrm>
              <a:off x="5312378" y="4076745"/>
              <a:ext cx="1870800" cy="253885"/>
            </a:xfrm>
            <a:prstGeom prst="rect">
              <a:avLst/>
            </a:prstGeom>
            <a:noFill/>
            <a:ln>
              <a:noFill/>
            </a:ln>
          </p:spPr>
          <p:txBody>
            <a:bodyPr spcFirstLastPara="1" wrap="square" lIns="91433" tIns="45700" rIns="91433" bIns="45700" anchor="t" anchorCtr="0">
              <a:spAutoFit/>
            </a:bodyPr>
            <a:lstStyle/>
            <a:p>
              <a:r>
                <a:rPr lang="en-US" sz="1600" b="1">
                  <a:solidFill>
                    <a:schemeClr val="lt1"/>
                  </a:solidFill>
                  <a:ea typeface="Varela"/>
                  <a:cs typeface="Varela"/>
                  <a:sym typeface="Varela"/>
                </a:rPr>
                <a:t>E-mail</a:t>
              </a:r>
              <a:endParaRPr sz="1467" b="1"/>
            </a:p>
          </p:txBody>
        </p:sp>
        <p:sp>
          <p:nvSpPr>
            <p:cNvPr id="21" name="Google Shape;476;p12">
              <a:extLst>
                <a:ext uri="{FF2B5EF4-FFF2-40B4-BE49-F238E27FC236}">
                  <a16:creationId xmlns:a16="http://schemas.microsoft.com/office/drawing/2014/main" id="{024AD875-0949-4A50-B53A-08AB76B30DAB}"/>
                </a:ext>
              </a:extLst>
            </p:cNvPr>
            <p:cNvSpPr txBox="1"/>
            <p:nvPr/>
          </p:nvSpPr>
          <p:spPr>
            <a:xfrm>
              <a:off x="5326373" y="4303437"/>
              <a:ext cx="2182175" cy="323135"/>
            </a:xfrm>
            <a:prstGeom prst="rect">
              <a:avLst/>
            </a:prstGeom>
            <a:noFill/>
            <a:ln>
              <a:noFill/>
            </a:ln>
          </p:spPr>
          <p:txBody>
            <a:bodyPr spcFirstLastPara="1" wrap="square" lIns="91433" tIns="45700" rIns="91433" bIns="45700" anchor="t" anchorCtr="0">
              <a:spAutoFit/>
            </a:bodyPr>
            <a:lstStyle/>
            <a:p>
              <a:r>
                <a:rPr lang="en-US" sz="1100" dirty="0">
                  <a:solidFill>
                    <a:schemeClr val="lt1"/>
                  </a:solidFill>
                  <a:latin typeface="Times New Roman" panose="02020603050405020304" pitchFamily="18" charset="0"/>
                  <a:cs typeface="Times New Roman" panose="02020603050405020304" pitchFamily="18" charset="0"/>
                  <a:sym typeface="Calibri"/>
                </a:rPr>
                <a:t>hieu@nguyentoanvn.com</a:t>
              </a:r>
            </a:p>
            <a:p>
              <a:r>
                <a:rPr lang="en-US" sz="1100" dirty="0">
                  <a:solidFill>
                    <a:schemeClr val="lt1"/>
                  </a:solidFill>
                  <a:latin typeface="Times New Roman" panose="02020603050405020304" pitchFamily="18" charset="0"/>
                  <a:cs typeface="Times New Roman" panose="02020603050405020304" pitchFamily="18" charset="0"/>
                  <a:sym typeface="Calibri"/>
                </a:rPr>
                <a:t>kinhdoanh01@nguyentoanvn.com</a:t>
              </a:r>
              <a:endParaRPr sz="1100" dirty="0">
                <a:latin typeface="Times New Roman" panose="02020603050405020304" pitchFamily="18" charset="0"/>
                <a:cs typeface="Times New Roman" panose="02020603050405020304" pitchFamily="18" charset="0"/>
              </a:endParaRPr>
            </a:p>
          </p:txBody>
        </p:sp>
        <p:pic>
          <p:nvPicPr>
            <p:cNvPr id="22" name="Graphic 16">
              <a:extLst>
                <a:ext uri="{FF2B5EF4-FFF2-40B4-BE49-F238E27FC236}">
                  <a16:creationId xmlns:a16="http://schemas.microsoft.com/office/drawing/2014/main" id="{01FBBCF9-551B-4F80-90FE-4D63832A762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54286" y="3893321"/>
              <a:ext cx="441016" cy="441016"/>
            </a:xfrm>
            <a:prstGeom prst="rect">
              <a:avLst/>
            </a:prstGeom>
          </p:spPr>
        </p:pic>
      </p:grpSp>
      <p:pic>
        <p:nvPicPr>
          <p:cNvPr id="3" name="Hình ảnh 2" descr="Ảnh có chứa Phông chữ, văn bản, biểu tượng, Đồ họa&#10;&#10;Mô tả được tạo tự động">
            <a:extLst>
              <a:ext uri="{FF2B5EF4-FFF2-40B4-BE49-F238E27FC236}">
                <a16:creationId xmlns:a16="http://schemas.microsoft.com/office/drawing/2014/main" id="{0B3A0F59-7852-8B2C-42C9-4293052F7D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506" y="513229"/>
            <a:ext cx="696760" cy="652249"/>
          </a:xfrm>
          <a:prstGeom prst="rect">
            <a:avLst/>
          </a:prstGeom>
        </p:spPr>
      </p:pic>
    </p:spTree>
    <p:extLst>
      <p:ext uri="{BB962C8B-B14F-4D97-AF65-F5344CB8AC3E}">
        <p14:creationId xmlns:p14="http://schemas.microsoft.com/office/powerpoint/2010/main" val="301556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3">
            <a:extLst>
              <a:ext uri="{FF2B5EF4-FFF2-40B4-BE49-F238E27FC236}">
                <a16:creationId xmlns:a16="http://schemas.microsoft.com/office/drawing/2014/main" id="{4C1DCC34-5B7A-47D3-676F-3C6C95AD2897}"/>
              </a:ext>
            </a:extLst>
          </p:cNvPr>
          <p:cNvSpPr txBox="1">
            <a:spLocks/>
          </p:cNvSpPr>
          <p:nvPr/>
        </p:nvSpPr>
        <p:spPr>
          <a:xfrm>
            <a:off x="3476382" y="318296"/>
            <a:ext cx="5751240" cy="4826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accent2">
                    <a:lumMod val="50000"/>
                  </a:schemeClr>
                </a:solidFill>
              </a:rPr>
              <a:t>Menu products of the company</a:t>
            </a:r>
            <a:endParaRPr lang="zh-CN" altLang="en-US" sz="3200" dirty="0">
              <a:solidFill>
                <a:schemeClr val="accent2">
                  <a:lumMod val="50000"/>
                </a:schemeClr>
              </a:solidFill>
              <a:latin typeface="Montserrat" panose="00000500000000000000" pitchFamily="2" charset="0"/>
              <a:ea typeface="华文细黑" panose="02010600040101010101" pitchFamily="2" charset="-122"/>
            </a:endParaRPr>
          </a:p>
        </p:txBody>
      </p:sp>
      <p:grpSp>
        <p:nvGrpSpPr>
          <p:cNvPr id="4" name="组合 1">
            <a:extLst>
              <a:ext uri="{FF2B5EF4-FFF2-40B4-BE49-F238E27FC236}">
                <a16:creationId xmlns:a16="http://schemas.microsoft.com/office/drawing/2014/main" id="{64AEAD23-B925-2F7F-C341-0DC85A3E5942}"/>
              </a:ext>
            </a:extLst>
          </p:cNvPr>
          <p:cNvGrpSpPr/>
          <p:nvPr/>
        </p:nvGrpSpPr>
        <p:grpSpPr>
          <a:xfrm>
            <a:off x="1298906" y="2660451"/>
            <a:ext cx="2932664" cy="3868894"/>
            <a:chOff x="967819" y="2421316"/>
            <a:chExt cx="3262838" cy="4304475"/>
          </a:xfrm>
        </p:grpSpPr>
        <p:sp>
          <p:nvSpPr>
            <p:cNvPr id="6" name="矩形: 圆角 5">
              <a:extLst>
                <a:ext uri="{FF2B5EF4-FFF2-40B4-BE49-F238E27FC236}">
                  <a16:creationId xmlns:a16="http://schemas.microsoft.com/office/drawing/2014/main" id="{BB583A6E-69BB-BE7C-5C95-D9B925ED4F87}"/>
                </a:ext>
              </a:extLst>
            </p:cNvPr>
            <p:cNvSpPr/>
            <p:nvPr/>
          </p:nvSpPr>
          <p:spPr>
            <a:xfrm>
              <a:off x="967819" y="2421316"/>
              <a:ext cx="2927079" cy="4304475"/>
            </a:xfrm>
            <a:prstGeom prst="roundRect">
              <a:avLst>
                <a:gd name="adj" fmla="val 0"/>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a typeface="华文细黑" panose="02010600040101010101" pitchFamily="2" charset="-122"/>
              </a:endParaRPr>
            </a:p>
          </p:txBody>
        </p:sp>
        <p:sp>
          <p:nvSpPr>
            <p:cNvPr id="8" name="文本框 7">
              <a:extLst>
                <a:ext uri="{FF2B5EF4-FFF2-40B4-BE49-F238E27FC236}">
                  <a16:creationId xmlns:a16="http://schemas.microsoft.com/office/drawing/2014/main" id="{A816673F-C5C8-9CBA-9632-9103F825471A}"/>
                </a:ext>
              </a:extLst>
            </p:cNvPr>
            <p:cNvSpPr txBox="1"/>
            <p:nvPr/>
          </p:nvSpPr>
          <p:spPr>
            <a:xfrm>
              <a:off x="1363707" y="3585591"/>
              <a:ext cx="1995937" cy="445157"/>
            </a:xfrm>
            <a:prstGeom prst="rect">
              <a:avLst/>
            </a:prstGeom>
            <a:solidFill>
              <a:srgbClr val="800000"/>
            </a:solidFill>
          </p:spPr>
          <p:txBody>
            <a:bodyPr wrap="square" rtlCol="0">
              <a:spAutoFit/>
            </a:bodyPr>
            <a:lstStyle/>
            <a:p>
              <a:pPr algn="ctr"/>
              <a:r>
                <a:rPr lang="en-US" altLang="zh-CN" sz="2000" b="1" spc="100" dirty="0">
                  <a:solidFill>
                    <a:schemeClr val="bg1"/>
                  </a:solidFill>
                  <a:latin typeface="Montserrat" panose="00000500000000000000" pitchFamily="2" charset="0"/>
                  <a:ea typeface="华文细黑" panose="02010600040101010101" pitchFamily="2" charset="-122"/>
                </a:rPr>
                <a:t>Arabica</a:t>
              </a:r>
              <a:endParaRPr lang="zh-CN" altLang="en-US" sz="2000" b="1" spc="100" dirty="0">
                <a:solidFill>
                  <a:schemeClr val="bg1"/>
                </a:solidFill>
                <a:latin typeface="Montserrat" panose="00000500000000000000" pitchFamily="2" charset="0"/>
                <a:ea typeface="华文细黑" panose="02010600040101010101" pitchFamily="2" charset="-122"/>
              </a:endParaRPr>
            </a:p>
          </p:txBody>
        </p:sp>
        <p:sp>
          <p:nvSpPr>
            <p:cNvPr id="9" name="文本框 9">
              <a:extLst>
                <a:ext uri="{FF2B5EF4-FFF2-40B4-BE49-F238E27FC236}">
                  <a16:creationId xmlns:a16="http://schemas.microsoft.com/office/drawing/2014/main" id="{1DA06F75-7FA5-E788-7930-75CE443834A1}"/>
                </a:ext>
              </a:extLst>
            </p:cNvPr>
            <p:cNvSpPr txBox="1"/>
            <p:nvPr/>
          </p:nvSpPr>
          <p:spPr>
            <a:xfrm>
              <a:off x="1238396" y="4337080"/>
              <a:ext cx="2992261" cy="2288346"/>
            </a:xfrm>
            <a:prstGeom prst="rect">
              <a:avLst/>
            </a:prstGeom>
            <a:noFill/>
          </p:spPr>
          <p:txBody>
            <a:bodyPr wrap="square" rtlCol="0">
              <a:spAutoFit/>
            </a:bodyPr>
            <a:lstStyle/>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Moisture: 3.71% ; </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Caffeine: &gt;= 1.58%</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Aflatoxin: Not Detected</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E. Coli: &lt; 10 CFU/g</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Enterobacteriaceae: &lt;10 CFU/g</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Total Yeast and Molds: &lt; 10 CFU/g</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Packaging: 1kg/bag; 50kg/bag</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PH (H+): 5.0 - +-0.2</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Size: S.16/S.18, No Butter </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Shelf Life: 18 months</a:t>
              </a:r>
            </a:p>
            <a:p>
              <a:pPr>
                <a:lnSpc>
                  <a:spcPct val="50000"/>
                </a:lnSpc>
                <a:spcAft>
                  <a:spcPts val="800"/>
                </a:spcAft>
              </a:pPr>
              <a:r>
                <a:rPr lang="en-US" sz="1050" b="1" dirty="0">
                  <a:effectLst/>
                  <a:latin typeface="Times New Roman" panose="02020603050405020304" pitchFamily="18" charset="0"/>
                  <a:ea typeface="Calibri" panose="020F0502020204030204" pitchFamily="34" charset="0"/>
                  <a:cs typeface="Times New Roman" panose="02020603050405020304" pitchFamily="18" charset="0"/>
                </a:rPr>
                <a:t>Produced in Vietnam</a:t>
              </a:r>
            </a:p>
          </p:txBody>
        </p:sp>
      </p:grpSp>
      <p:grpSp>
        <p:nvGrpSpPr>
          <p:cNvPr id="11" name="组合 12">
            <a:extLst>
              <a:ext uri="{FF2B5EF4-FFF2-40B4-BE49-F238E27FC236}">
                <a16:creationId xmlns:a16="http://schemas.microsoft.com/office/drawing/2014/main" id="{B8AC16D0-C420-CB20-EF03-725BDAA80469}"/>
              </a:ext>
            </a:extLst>
          </p:cNvPr>
          <p:cNvGrpSpPr/>
          <p:nvPr/>
        </p:nvGrpSpPr>
        <p:grpSpPr>
          <a:xfrm>
            <a:off x="4688651" y="2660451"/>
            <a:ext cx="2630881" cy="3868894"/>
            <a:chOff x="967819" y="2421316"/>
            <a:chExt cx="2927079" cy="4304475"/>
          </a:xfrm>
        </p:grpSpPr>
        <p:sp>
          <p:nvSpPr>
            <p:cNvPr id="13" name="矩形: 圆角 13">
              <a:extLst>
                <a:ext uri="{FF2B5EF4-FFF2-40B4-BE49-F238E27FC236}">
                  <a16:creationId xmlns:a16="http://schemas.microsoft.com/office/drawing/2014/main" id="{D7DAFD0C-09AC-CCD7-71D0-16BC468D5E7A}"/>
                </a:ext>
              </a:extLst>
            </p:cNvPr>
            <p:cNvSpPr/>
            <p:nvPr/>
          </p:nvSpPr>
          <p:spPr>
            <a:xfrm>
              <a:off x="967819" y="2421316"/>
              <a:ext cx="2927079" cy="4304475"/>
            </a:xfrm>
            <a:prstGeom prst="roundRect">
              <a:avLst>
                <a:gd name="adj" fmla="val 0"/>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a typeface="华文细黑" panose="02010600040101010101" pitchFamily="2" charset="-122"/>
              </a:endParaRPr>
            </a:p>
          </p:txBody>
        </p:sp>
        <p:sp>
          <p:nvSpPr>
            <p:cNvPr id="15" name="文本框 15">
              <a:extLst>
                <a:ext uri="{FF2B5EF4-FFF2-40B4-BE49-F238E27FC236}">
                  <a16:creationId xmlns:a16="http://schemas.microsoft.com/office/drawing/2014/main" id="{AE999A6D-0F29-0A08-391F-54A38255353A}"/>
                </a:ext>
              </a:extLst>
            </p:cNvPr>
            <p:cNvSpPr txBox="1"/>
            <p:nvPr/>
          </p:nvSpPr>
          <p:spPr>
            <a:xfrm>
              <a:off x="1363707" y="3585591"/>
              <a:ext cx="1995937" cy="445157"/>
            </a:xfrm>
            <a:prstGeom prst="rect">
              <a:avLst/>
            </a:prstGeom>
            <a:solidFill>
              <a:srgbClr val="800000"/>
            </a:solidFill>
          </p:spPr>
          <p:txBody>
            <a:bodyPr wrap="square" rtlCol="0">
              <a:spAutoFit/>
            </a:bodyPr>
            <a:lstStyle/>
            <a:p>
              <a:pPr algn="ctr"/>
              <a:r>
                <a:rPr lang="en-US" altLang="zh-CN" sz="2000" b="1" spc="100" dirty="0">
                  <a:solidFill>
                    <a:schemeClr val="bg1"/>
                  </a:solidFill>
                  <a:latin typeface="Montserrat" panose="00000500000000000000" pitchFamily="2" charset="0"/>
                  <a:ea typeface="华文细黑" panose="02010600040101010101" pitchFamily="2" charset="-122"/>
                </a:rPr>
                <a:t>Robusta</a:t>
              </a:r>
              <a:endParaRPr lang="zh-CN" altLang="en-US" sz="2000" b="1" spc="100" dirty="0">
                <a:solidFill>
                  <a:schemeClr val="bg1"/>
                </a:solidFill>
                <a:latin typeface="Montserrat" panose="00000500000000000000" pitchFamily="2" charset="0"/>
                <a:ea typeface="华文细黑" panose="02010600040101010101" pitchFamily="2" charset="-122"/>
              </a:endParaRPr>
            </a:p>
          </p:txBody>
        </p:sp>
      </p:grpSp>
      <p:grpSp>
        <p:nvGrpSpPr>
          <p:cNvPr id="18" name="组合 18">
            <a:extLst>
              <a:ext uri="{FF2B5EF4-FFF2-40B4-BE49-F238E27FC236}">
                <a16:creationId xmlns:a16="http://schemas.microsoft.com/office/drawing/2014/main" id="{9BDBB327-DE1F-DAF2-0861-77678F46007B}"/>
              </a:ext>
            </a:extLst>
          </p:cNvPr>
          <p:cNvGrpSpPr/>
          <p:nvPr/>
        </p:nvGrpSpPr>
        <p:grpSpPr>
          <a:xfrm>
            <a:off x="8147322" y="2660450"/>
            <a:ext cx="2630880" cy="3868893"/>
            <a:chOff x="967819" y="2421315"/>
            <a:chExt cx="2927079" cy="4304474"/>
          </a:xfrm>
        </p:grpSpPr>
        <p:sp>
          <p:nvSpPr>
            <p:cNvPr id="20" name="矩形: 圆角 19">
              <a:extLst>
                <a:ext uri="{FF2B5EF4-FFF2-40B4-BE49-F238E27FC236}">
                  <a16:creationId xmlns:a16="http://schemas.microsoft.com/office/drawing/2014/main" id="{ECA0E1D1-CD31-6920-E40A-416DA635D014}"/>
                </a:ext>
              </a:extLst>
            </p:cNvPr>
            <p:cNvSpPr/>
            <p:nvPr/>
          </p:nvSpPr>
          <p:spPr>
            <a:xfrm>
              <a:off x="967819" y="2421315"/>
              <a:ext cx="2927079" cy="4304474"/>
            </a:xfrm>
            <a:prstGeom prst="roundRect">
              <a:avLst>
                <a:gd name="adj" fmla="val 0"/>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a typeface="华文细黑" panose="02010600040101010101" pitchFamily="2" charset="-122"/>
              </a:endParaRPr>
            </a:p>
          </p:txBody>
        </p:sp>
        <p:sp>
          <p:nvSpPr>
            <p:cNvPr id="22" name="文本框 21">
              <a:extLst>
                <a:ext uri="{FF2B5EF4-FFF2-40B4-BE49-F238E27FC236}">
                  <a16:creationId xmlns:a16="http://schemas.microsoft.com/office/drawing/2014/main" id="{BB546C9A-C088-B3B2-DD30-2BC086A712F3}"/>
                </a:ext>
              </a:extLst>
            </p:cNvPr>
            <p:cNvSpPr txBox="1"/>
            <p:nvPr/>
          </p:nvSpPr>
          <p:spPr>
            <a:xfrm>
              <a:off x="1363707" y="3585591"/>
              <a:ext cx="1995938" cy="445157"/>
            </a:xfrm>
            <a:prstGeom prst="rect">
              <a:avLst/>
            </a:prstGeom>
            <a:solidFill>
              <a:srgbClr val="800000"/>
            </a:solidFill>
          </p:spPr>
          <p:txBody>
            <a:bodyPr wrap="square" rtlCol="0">
              <a:spAutoFit/>
            </a:bodyPr>
            <a:lstStyle/>
            <a:p>
              <a:pPr algn="ctr"/>
              <a:r>
                <a:rPr lang="en-US" altLang="zh-CN" sz="2000" b="1" spc="100" dirty="0">
                  <a:solidFill>
                    <a:schemeClr val="bg1"/>
                  </a:solidFill>
                  <a:latin typeface="Montserrat" panose="00000500000000000000" pitchFamily="2" charset="0"/>
                  <a:ea typeface="华文细黑" panose="02010600040101010101" pitchFamily="2" charset="-122"/>
                </a:rPr>
                <a:t>NT Coffee</a:t>
              </a:r>
              <a:endParaRPr lang="zh-CN" altLang="en-US" sz="2000" b="1" spc="100" dirty="0">
                <a:solidFill>
                  <a:schemeClr val="bg1"/>
                </a:solidFill>
                <a:latin typeface="Montserrat" panose="00000500000000000000" pitchFamily="2" charset="0"/>
                <a:ea typeface="华文细黑" panose="02010600040101010101" pitchFamily="2" charset="-122"/>
              </a:endParaRPr>
            </a:p>
          </p:txBody>
        </p:sp>
      </p:grpSp>
      <p:sp>
        <p:nvSpPr>
          <p:cNvPr id="30" name="文本框 9">
            <a:extLst>
              <a:ext uri="{FF2B5EF4-FFF2-40B4-BE49-F238E27FC236}">
                <a16:creationId xmlns:a16="http://schemas.microsoft.com/office/drawing/2014/main" id="{4A38D77C-1093-A5DE-5C59-D217EC7C8757}"/>
              </a:ext>
            </a:extLst>
          </p:cNvPr>
          <p:cNvSpPr txBox="1"/>
          <p:nvPr/>
        </p:nvSpPr>
        <p:spPr>
          <a:xfrm>
            <a:off x="4937937" y="4382354"/>
            <a:ext cx="2712615" cy="2052421"/>
          </a:xfrm>
          <a:prstGeom prst="rect">
            <a:avLst/>
          </a:prstGeom>
          <a:noFill/>
        </p:spPr>
        <p:txBody>
          <a:bodyPr wrap="square" rtlCol="0">
            <a:spAutoFit/>
          </a:bodyPr>
          <a:lstStyle/>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Moisture: 12.5% max </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Caffeine: &gt;= 1.2%</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Aflatoxin: Not Detected (ppb)</a:t>
            </a:r>
          </a:p>
          <a:p>
            <a:pPr>
              <a:lnSpc>
                <a:spcPct val="50000"/>
              </a:lnSpc>
              <a:spcAft>
                <a:spcPts val="800"/>
              </a:spcAft>
            </a:pPr>
            <a:r>
              <a:rPr lang="it-IT" sz="1100" b="1" dirty="0">
                <a:effectLst/>
                <a:latin typeface="Times New Roman" panose="02020603050405020304" pitchFamily="18" charset="0"/>
                <a:ea typeface="Calibri" panose="020F0502020204030204" pitchFamily="34" charset="0"/>
                <a:cs typeface="Times New Roman" panose="02020603050405020304" pitchFamily="18" charset="0"/>
              </a:rPr>
              <a:t>E. Coli: &lt; 10 CFU/g</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Enterobacteriaceae: &lt;10 CFU/g</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Total Yeast and Molds: &lt; 10 CFU/g</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Packaging: 1kg/bag; 50kg/bag</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PH (H+): 5.0 - +-0.2</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Size: S.16/S.18, No Butter</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Shelf Life: 18 months</a:t>
            </a:r>
          </a:p>
          <a:p>
            <a:pPr>
              <a:lnSpc>
                <a:spcPct val="50000"/>
              </a:lnSpc>
              <a:spcAft>
                <a:spcPts val="800"/>
              </a:spcAft>
            </a:pPr>
            <a:r>
              <a:rPr lang="en-US" sz="1050" b="1" dirty="0">
                <a:effectLst/>
                <a:latin typeface="Times New Roman" panose="02020603050405020304" pitchFamily="18" charset="0"/>
                <a:ea typeface="Calibri" panose="020F0502020204030204" pitchFamily="34" charset="0"/>
                <a:cs typeface="Times New Roman" panose="02020603050405020304" pitchFamily="18" charset="0"/>
              </a:rPr>
              <a:t>Produced in Vietnam</a:t>
            </a:r>
          </a:p>
        </p:txBody>
      </p:sp>
      <p:pic>
        <p:nvPicPr>
          <p:cNvPr id="32" name="Picture 31">
            <a:extLst>
              <a:ext uri="{FF2B5EF4-FFF2-40B4-BE49-F238E27FC236}">
                <a16:creationId xmlns:a16="http://schemas.microsoft.com/office/drawing/2014/main" id="{B2FEA096-205D-0DBC-8D81-FC2C20908B3D}"/>
              </a:ext>
            </a:extLst>
          </p:cNvPr>
          <p:cNvPicPr>
            <a:picLocks noChangeAspect="1"/>
          </p:cNvPicPr>
          <p:nvPr/>
        </p:nvPicPr>
        <p:blipFill>
          <a:blip r:embed="rId2" cstate="print">
            <a:extLst>
              <a:ext uri="{28A0092B-C50C-407E-A947-70E740481C1C}">
                <a14:useLocalDpi xmlns:a14="http://schemas.microsoft.com/office/drawing/2010/main" val="0"/>
              </a:ext>
            </a:extLst>
          </a:blip>
          <a:srcRect t="13352" b="6713"/>
          <a:stretch/>
        </p:blipFill>
        <p:spPr>
          <a:xfrm>
            <a:off x="1586168" y="128823"/>
            <a:ext cx="1756231" cy="938245"/>
          </a:xfrm>
          <a:prstGeom prst="rect">
            <a:avLst/>
          </a:prstGeom>
        </p:spPr>
      </p:pic>
      <p:pic>
        <p:nvPicPr>
          <p:cNvPr id="34" name="Picture 33">
            <a:extLst>
              <a:ext uri="{FF2B5EF4-FFF2-40B4-BE49-F238E27FC236}">
                <a16:creationId xmlns:a16="http://schemas.microsoft.com/office/drawing/2014/main" id="{5D881DED-9FE8-F420-D78E-3AFFC1579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7622" y="207070"/>
            <a:ext cx="2293936" cy="705051"/>
          </a:xfrm>
          <a:prstGeom prst="rect">
            <a:avLst/>
          </a:prstGeom>
        </p:spPr>
      </p:pic>
      <p:pic>
        <p:nvPicPr>
          <p:cNvPr id="5" name="Hình ảnh 4">
            <a:extLst>
              <a:ext uri="{FF2B5EF4-FFF2-40B4-BE49-F238E27FC236}">
                <a16:creationId xmlns:a16="http://schemas.microsoft.com/office/drawing/2014/main" id="{3DE07636-156C-73B9-14D3-0D24113028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256" y="1248213"/>
            <a:ext cx="3235313" cy="22731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Hình ảnh 9">
            <a:extLst>
              <a:ext uri="{FF2B5EF4-FFF2-40B4-BE49-F238E27FC236}">
                <a16:creationId xmlns:a16="http://schemas.microsoft.com/office/drawing/2014/main" id="{E4CBCB46-7418-9B1B-EF3E-5DE6057F23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302" y="1266540"/>
            <a:ext cx="3419132" cy="22731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Hình ảnh 13">
            <a:extLst>
              <a:ext uri="{FF2B5EF4-FFF2-40B4-BE49-F238E27FC236}">
                <a16:creationId xmlns:a16="http://schemas.microsoft.com/office/drawing/2014/main" id="{AAFB34EB-FD35-1D20-A7B4-9BC8F67E0E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1408" y="1254780"/>
            <a:ext cx="3419132" cy="227318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6" name="文本框 9">
            <a:extLst>
              <a:ext uri="{FF2B5EF4-FFF2-40B4-BE49-F238E27FC236}">
                <a16:creationId xmlns:a16="http://schemas.microsoft.com/office/drawing/2014/main" id="{8F8B5C52-8B39-F84F-9562-DA4A4F7775E4}"/>
              </a:ext>
            </a:extLst>
          </p:cNvPr>
          <p:cNvSpPr txBox="1"/>
          <p:nvPr/>
        </p:nvSpPr>
        <p:spPr>
          <a:xfrm>
            <a:off x="8436296" y="4382353"/>
            <a:ext cx="2712615" cy="2052421"/>
          </a:xfrm>
          <a:prstGeom prst="rect">
            <a:avLst/>
          </a:prstGeom>
          <a:noFill/>
        </p:spPr>
        <p:txBody>
          <a:bodyPr wrap="square" rtlCol="0">
            <a:spAutoFit/>
          </a:bodyPr>
          <a:lstStyle/>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Moisture: </a:t>
            </a:r>
            <a:r>
              <a:rPr lang="en-US" sz="1100" b="1" dirty="0">
                <a:latin typeface="Times New Roman" panose="02020603050405020304" pitchFamily="18" charset="0"/>
                <a:ea typeface="Calibri" panose="020F0502020204030204" pitchFamily="34" charset="0"/>
                <a:cs typeface="Times New Roman" panose="02020603050405020304" pitchFamily="18" charset="0"/>
              </a:rPr>
              <a:t>9</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.5% max </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Caffeine: &gt;= 1.3%</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Aflatoxin: Not Detected (ppb)</a:t>
            </a:r>
          </a:p>
          <a:p>
            <a:pPr>
              <a:lnSpc>
                <a:spcPct val="50000"/>
              </a:lnSpc>
              <a:spcAft>
                <a:spcPts val="800"/>
              </a:spcAft>
            </a:pPr>
            <a:r>
              <a:rPr lang="it-IT" sz="1100" b="1" dirty="0">
                <a:effectLst/>
                <a:latin typeface="Times New Roman" panose="02020603050405020304" pitchFamily="18" charset="0"/>
                <a:ea typeface="Calibri" panose="020F0502020204030204" pitchFamily="34" charset="0"/>
                <a:cs typeface="Times New Roman" panose="02020603050405020304" pitchFamily="18" charset="0"/>
              </a:rPr>
              <a:t>E. Coli: &lt; 10 CFU/g</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Enterobacteriaceae: &lt;10 CFU/g</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Total Yeast and Molds: &lt; 10 CFU/g</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Packaging: 1kg/bag; 50kg/bag</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PH (H+): 5.0 - +-0.2</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Size: S.16/S.18, No Butter</a:t>
            </a:r>
          </a:p>
          <a:p>
            <a:pPr>
              <a:lnSpc>
                <a:spcPct val="50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Shelf Life: 18 months</a:t>
            </a:r>
          </a:p>
          <a:p>
            <a:pPr>
              <a:lnSpc>
                <a:spcPct val="50000"/>
              </a:lnSpc>
              <a:spcAft>
                <a:spcPts val="800"/>
              </a:spcAft>
            </a:pPr>
            <a:r>
              <a:rPr lang="en-US" sz="1050" b="1" dirty="0">
                <a:effectLst/>
                <a:latin typeface="Times New Roman" panose="02020603050405020304" pitchFamily="18" charset="0"/>
                <a:ea typeface="Calibri" panose="020F0502020204030204" pitchFamily="34" charset="0"/>
                <a:cs typeface="Times New Roman" panose="02020603050405020304" pitchFamily="18" charset="0"/>
              </a:rPr>
              <a:t>Produced in Vietnam</a:t>
            </a:r>
          </a:p>
        </p:txBody>
      </p:sp>
      <p:pic>
        <p:nvPicPr>
          <p:cNvPr id="7" name="Hình ảnh 6" descr="Ảnh có chứa Phông chữ, văn bản, biểu tượng, Đồ họa&#10;&#10;Mô tả được tạo tự động">
            <a:extLst>
              <a:ext uri="{FF2B5EF4-FFF2-40B4-BE49-F238E27FC236}">
                <a16:creationId xmlns:a16="http://schemas.microsoft.com/office/drawing/2014/main" id="{958A61C2-8CB0-C55C-DA23-0986305982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2" y="0"/>
            <a:ext cx="696760" cy="652249"/>
          </a:xfrm>
          <a:prstGeom prst="rect">
            <a:avLst/>
          </a:prstGeom>
        </p:spPr>
      </p:pic>
    </p:spTree>
    <p:extLst>
      <p:ext uri="{BB962C8B-B14F-4D97-AF65-F5344CB8AC3E}">
        <p14:creationId xmlns:p14="http://schemas.microsoft.com/office/powerpoint/2010/main" val="2885697714"/>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69" y="0"/>
            <a:ext cx="12965834" cy="692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直接连接符 20"/>
          <p:cNvCxnSpPr/>
          <p:nvPr/>
        </p:nvCxnSpPr>
        <p:spPr>
          <a:xfrm>
            <a:off x="161713" y="98749"/>
            <a:ext cx="12187592" cy="0"/>
          </a:xfrm>
          <a:prstGeom prst="line">
            <a:avLst/>
          </a:prstGeom>
          <a:noFill/>
          <a:ln w="9525" cap="flat" cmpd="sng" algn="ctr">
            <a:solidFill>
              <a:srgbClr val="C00000"/>
            </a:solidFill>
            <a:prstDash val="dash"/>
          </a:ln>
          <a:effectLst/>
        </p:spPr>
      </p:cxnSp>
      <p:sp>
        <p:nvSpPr>
          <p:cNvPr id="66" name="Text Box 3"/>
          <p:cNvSpPr txBox="1"/>
          <p:nvPr/>
        </p:nvSpPr>
        <p:spPr>
          <a:xfrm>
            <a:off x="475079" y="1964056"/>
            <a:ext cx="5196223" cy="4261988"/>
          </a:xfrm>
          <a:prstGeom prst="rect">
            <a:avLst/>
          </a:prstGeom>
          <a:noFill/>
          <a:ln w="9525">
            <a:noFill/>
            <a:miter/>
          </a:ln>
        </p:spPr>
        <p:txBody>
          <a:bodyPr wrap="square" lIns="90731" tIns="45365" rIns="90731" bIns="45365">
            <a:spAutoFit/>
          </a:bodyPr>
          <a:lstStyle/>
          <a:p>
            <a:r>
              <a:rPr lang="en-US" altLang="zh-CN" b="1" dirty="0">
                <a:solidFill>
                  <a:srgbClr val="C00000"/>
                </a:solidFill>
                <a:latin typeface="Times New Roman" panose="02020603050405020304" pitchFamily="18" charset="0"/>
                <a:ea typeface="思源黑体 CN Normal" panose="020B0400000000000000" pitchFamily="34" charset="-122"/>
                <a:cs typeface="Times New Roman" panose="02020603050405020304" pitchFamily="18" charset="0"/>
              </a:rPr>
              <a:t>1. ARABICA</a:t>
            </a:r>
          </a:p>
          <a:p>
            <a:endParaRPr lang="en-US" altLang="zh-CN" b="1" dirty="0">
              <a:solidFill>
                <a:srgbClr val="C00000"/>
              </a:solidFill>
              <a:latin typeface="Times New Roman" panose="02020603050405020304" pitchFamily="18" charset="0"/>
              <a:ea typeface="思源黑体 CN Normal" panose="020B0400000000000000" pitchFamily="34" charset="-122"/>
              <a:cs typeface="Times New Roman" panose="02020603050405020304" pitchFamily="18" charset="0"/>
            </a:endParaRPr>
          </a:p>
          <a:p>
            <a:pPr algn="ctr"/>
            <a:endParaRPr lang="en-US" altLang="zh-CN" sz="1100" dirty="0">
              <a:solidFill>
                <a:srgbClr val="C00000"/>
              </a:solidFill>
              <a:latin typeface="Times New Roman" panose="02020603050405020304" pitchFamily="18" charset="0"/>
              <a:ea typeface="思源黑体 CN Normal" panose="020B0400000000000000" pitchFamily="34" charset="-122"/>
              <a:cs typeface="Times New Roman" panose="02020603050405020304" pitchFamily="18" charset="0"/>
            </a:endParaRPr>
          </a:p>
          <a:p>
            <a:r>
              <a:rPr lang="en-US" sz="1600" dirty="0">
                <a:solidFill>
                  <a:schemeClr val="accent2">
                    <a:lumMod val="50000"/>
                  </a:schemeClr>
                </a:solidFill>
                <a:latin typeface="Times New Roman" panose="02020603050405020304" pitchFamily="18" charset="0"/>
                <a:cs typeface="Times New Roman" panose="02020603050405020304" pitchFamily="18" charset="0"/>
              </a:rPr>
              <a:t>            Arabica coffee beans, scientifically known as </a:t>
            </a:r>
            <a:r>
              <a:rPr lang="en-US" sz="1600" i="1" dirty="0">
                <a:solidFill>
                  <a:schemeClr val="accent2">
                    <a:lumMod val="50000"/>
                  </a:schemeClr>
                </a:solidFill>
                <a:latin typeface="Times New Roman" panose="02020603050405020304" pitchFamily="18" charset="0"/>
                <a:cs typeface="Times New Roman" panose="02020603050405020304" pitchFamily="18" charset="0"/>
              </a:rPr>
              <a:t>Coffea Arabica</a:t>
            </a:r>
            <a:r>
              <a:rPr lang="en-US" sz="1600" dirty="0">
                <a:solidFill>
                  <a:schemeClr val="accent2">
                    <a:lumMod val="50000"/>
                  </a:schemeClr>
                </a:solidFill>
                <a:latin typeface="Times New Roman" panose="02020603050405020304" pitchFamily="18" charset="0"/>
                <a:cs typeface="Times New Roman" panose="02020603050405020304" pitchFamily="18" charset="0"/>
              </a:rPr>
              <a:t>, primarily grow in mountainous regions at altitudes ranging from 1,000 to 1,500 meters. Their distinguishing features include a large canopy, oval shape, and dark green leaves (similar to the Vietnamese tea plant). The height of a mature tree can reach up to 6 meters or even as tall as 15 meters</a:t>
            </a:r>
          </a:p>
          <a:p>
            <a:endParaRPr lang="en-US" sz="1600" dirty="0">
              <a:solidFill>
                <a:schemeClr val="accent2">
                  <a:lumMod val="50000"/>
                </a:schemeClr>
              </a:solidFill>
              <a:latin typeface="Times New Roman" panose="02020603050405020304" pitchFamily="18" charset="0"/>
              <a:cs typeface="Times New Roman" panose="02020603050405020304" pitchFamily="18" charset="0"/>
            </a:endParaRPr>
          </a:p>
          <a:p>
            <a:r>
              <a:rPr lang="en-US" sz="1600" dirty="0">
                <a:solidFill>
                  <a:schemeClr val="accent2">
                    <a:lumMod val="50000"/>
                  </a:schemeClr>
                </a:solidFill>
                <a:latin typeface="Times New Roman" panose="02020603050405020304" pitchFamily="18" charset="0"/>
                <a:cs typeface="Times New Roman" panose="02020603050405020304" pitchFamily="18" charset="0"/>
              </a:rPr>
              <a:t>            The best regions for growing high-quality Arabica coffee in Vietnam include Lam Dong, Quang Tri, </a:t>
            </a:r>
            <a:r>
              <a:rPr lang="en-US" sz="1600" dirty="0" err="1">
                <a:solidFill>
                  <a:schemeClr val="accent2">
                    <a:lumMod val="50000"/>
                  </a:schemeClr>
                </a:solidFill>
                <a:latin typeface="Times New Roman" panose="02020603050405020304" pitchFamily="18" charset="0"/>
                <a:cs typeface="Times New Roman" panose="02020603050405020304" pitchFamily="18" charset="0"/>
              </a:rPr>
              <a:t>Dien</a:t>
            </a:r>
            <a:r>
              <a:rPr lang="en-US" sz="1600" dirty="0">
                <a:solidFill>
                  <a:schemeClr val="accent2">
                    <a:lumMod val="50000"/>
                  </a:schemeClr>
                </a:solidFill>
                <a:latin typeface="Times New Roman" panose="02020603050405020304" pitchFamily="18" charset="0"/>
                <a:cs typeface="Times New Roman" panose="02020603050405020304" pitchFamily="18" charset="0"/>
              </a:rPr>
              <a:t> Bien, and Son La. In particular, Lam Dong and Da Lat benefit from favorable natural conditions, making Arabica coffee from Lam Dong of exceptionally high quality, earning it the title of the 'Queen of Vietnamese Coffee</a:t>
            </a:r>
            <a:endParaRPr lang="zh-CN" altLang="en-US" sz="1600" b="1" dirty="0">
              <a:solidFill>
                <a:schemeClr val="accent2">
                  <a:lumMod val="50000"/>
                </a:schemeClr>
              </a:solidFill>
              <a:latin typeface="Times New Roman" panose="02020603050405020304" pitchFamily="18" charset="0"/>
              <a:ea typeface="思源黑体 CN Normal" panose="020B0400000000000000" pitchFamily="34" charset="-122"/>
              <a:cs typeface="Times New Roman" panose="02020603050405020304" pitchFamily="18" charset="0"/>
            </a:endParaRPr>
          </a:p>
        </p:txBody>
      </p:sp>
      <p:sp>
        <p:nvSpPr>
          <p:cNvPr id="67" name="文本框 7"/>
          <p:cNvSpPr txBox="1"/>
          <p:nvPr/>
        </p:nvSpPr>
        <p:spPr>
          <a:xfrm>
            <a:off x="423281" y="1216319"/>
            <a:ext cx="6825208" cy="584775"/>
          </a:xfrm>
          <a:prstGeom prst="rect">
            <a:avLst/>
          </a:prstGeom>
          <a:noFill/>
          <a:ln w="9525">
            <a:noFill/>
            <a:miter/>
          </a:ln>
        </p:spPr>
        <p:txBody>
          <a:bodyPr wrap="square">
            <a:spAutoFit/>
          </a:bodyPr>
          <a:lstStyle/>
          <a:p>
            <a:r>
              <a:rPr lang="en-US" sz="3200" b="1" i="1" dirty="0">
                <a:solidFill>
                  <a:srgbClr val="800000"/>
                </a:solidFill>
              </a:rPr>
              <a:t>100% Roasted Arabica Coffee Beans</a:t>
            </a:r>
            <a:endParaRPr lang="zh-CN" altLang="en-US" sz="3200" b="1" i="1" dirty="0">
              <a:solidFill>
                <a:srgbClr val="800000"/>
              </a:solidFill>
              <a:latin typeface="思源黑体 CN Normal" panose="020B0400000000000000" pitchFamily="34" charset="-122"/>
              <a:ea typeface="思源黑体 CN Normal" panose="020B0400000000000000" pitchFamily="34" charset="-122"/>
            </a:endParaRPr>
          </a:p>
        </p:txBody>
      </p:sp>
      <p:cxnSp>
        <p:nvCxnSpPr>
          <p:cNvPr id="68" name="直接连接符 67"/>
          <p:cNvCxnSpPr/>
          <p:nvPr/>
        </p:nvCxnSpPr>
        <p:spPr>
          <a:xfrm>
            <a:off x="575729" y="1862132"/>
            <a:ext cx="5583533" cy="0"/>
          </a:xfrm>
          <a:prstGeom prst="line">
            <a:avLst/>
          </a:prstGeom>
          <a:noFill/>
          <a:ln w="22225" cap="flat" cmpd="sng" algn="ctr">
            <a:solidFill>
              <a:srgbClr val="C00000"/>
            </a:solidFill>
            <a:prstDash val="solid"/>
          </a:ln>
          <a:effectLst/>
        </p:spPr>
      </p:cxnSp>
      <p:pic>
        <p:nvPicPr>
          <p:cNvPr id="3" name="Hình ảnh 2">
            <a:extLst>
              <a:ext uri="{FF2B5EF4-FFF2-40B4-BE49-F238E27FC236}">
                <a16:creationId xmlns:a16="http://schemas.microsoft.com/office/drawing/2014/main" id="{D3B7FD9C-D402-EA90-3D4A-BB8D6E4C92A4}"/>
              </a:ext>
            </a:extLst>
          </p:cNvPr>
          <p:cNvPicPr>
            <a:picLocks noChangeAspect="1"/>
          </p:cNvPicPr>
          <p:nvPr/>
        </p:nvPicPr>
        <p:blipFill>
          <a:blip r:embed="rId4">
            <a:extLst>
              <a:ext uri="{28A0092B-C50C-407E-A947-70E740481C1C}">
                <a14:useLocalDpi xmlns:a14="http://schemas.microsoft.com/office/drawing/2010/main" val="0"/>
              </a:ext>
            </a:extLst>
          </a:blip>
          <a:srcRect l="3866" t="13333" r="52907"/>
          <a:stretch/>
        </p:blipFill>
        <p:spPr>
          <a:xfrm>
            <a:off x="6255509" y="1933550"/>
            <a:ext cx="2788554" cy="3727263"/>
          </a:xfrm>
          <a:prstGeom prst="rect">
            <a:avLst/>
          </a:prstGeom>
        </p:spPr>
      </p:pic>
      <p:pic>
        <p:nvPicPr>
          <p:cNvPr id="17" name="Hình ảnh 16">
            <a:extLst>
              <a:ext uri="{FF2B5EF4-FFF2-40B4-BE49-F238E27FC236}">
                <a16:creationId xmlns:a16="http://schemas.microsoft.com/office/drawing/2014/main" id="{ADFAFD95-3AEC-9492-D878-46291B2E3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7197" y="3322268"/>
            <a:ext cx="1519961" cy="1013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Hình ảnh 18">
            <a:extLst>
              <a:ext uri="{FF2B5EF4-FFF2-40B4-BE49-F238E27FC236}">
                <a16:creationId xmlns:a16="http://schemas.microsoft.com/office/drawing/2014/main" id="{A5603D56-1F9A-D99E-2D55-86BD18DA8D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0255" y="2085847"/>
            <a:ext cx="1517261" cy="974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Hình ảnh 21">
            <a:extLst>
              <a:ext uri="{FF2B5EF4-FFF2-40B4-BE49-F238E27FC236}">
                <a16:creationId xmlns:a16="http://schemas.microsoft.com/office/drawing/2014/main" id="{AE170093-DCD1-37E6-57D1-41BFB886EF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6640" y="5757619"/>
            <a:ext cx="1502448" cy="1001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Hình ảnh 24">
            <a:extLst>
              <a:ext uri="{FF2B5EF4-FFF2-40B4-BE49-F238E27FC236}">
                <a16:creationId xmlns:a16="http://schemas.microsoft.com/office/drawing/2014/main" id="{01F87F5A-AEEE-C1EC-CA01-4F3DBDDB3C1B}"/>
              </a:ext>
            </a:extLst>
          </p:cNvPr>
          <p:cNvPicPr>
            <a:picLocks noChangeAspect="1"/>
          </p:cNvPicPr>
          <p:nvPr/>
        </p:nvPicPr>
        <p:blipFill>
          <a:blip r:embed="rId8" cstate="print">
            <a:extLst>
              <a:ext uri="{28A0092B-C50C-407E-A947-70E740481C1C}">
                <a14:useLocalDpi xmlns:a14="http://schemas.microsoft.com/office/drawing/2010/main" val="0"/>
              </a:ext>
            </a:extLst>
          </a:blip>
          <a:srcRect l="8143" t="27965" r="3329" b="28981"/>
          <a:stretch/>
        </p:blipFill>
        <p:spPr>
          <a:xfrm>
            <a:off x="1910257" y="1961206"/>
            <a:ext cx="1162933" cy="377045"/>
          </a:xfrm>
          <a:prstGeom prst="rect">
            <a:avLst/>
          </a:prstGeom>
        </p:spPr>
      </p:pic>
      <p:pic>
        <p:nvPicPr>
          <p:cNvPr id="27" name="Hình ảnh 26">
            <a:extLst>
              <a:ext uri="{FF2B5EF4-FFF2-40B4-BE49-F238E27FC236}">
                <a16:creationId xmlns:a16="http://schemas.microsoft.com/office/drawing/2014/main" id="{00815083-34AC-402D-5134-77790875B5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50067" y="4562375"/>
            <a:ext cx="1517261" cy="1001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Hình ảnh 28">
            <a:extLst>
              <a:ext uri="{FF2B5EF4-FFF2-40B4-BE49-F238E27FC236}">
                <a16:creationId xmlns:a16="http://schemas.microsoft.com/office/drawing/2014/main" id="{E95C3DD3-32A5-2B61-B76C-E5E7E614561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02859" y="905220"/>
            <a:ext cx="1517261" cy="953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Hình ảnh 30">
            <a:extLst>
              <a:ext uri="{FF2B5EF4-FFF2-40B4-BE49-F238E27FC236}">
                <a16:creationId xmlns:a16="http://schemas.microsoft.com/office/drawing/2014/main" id="{4D118979-7F91-D3CD-5C37-020241FD6C3E}"/>
              </a:ext>
            </a:extLst>
          </p:cNvPr>
          <p:cNvPicPr>
            <a:picLocks noChangeAspect="1"/>
          </p:cNvPicPr>
          <p:nvPr/>
        </p:nvPicPr>
        <p:blipFill>
          <a:blip r:embed="rId11" cstate="print">
            <a:extLst>
              <a:ext uri="{28A0092B-C50C-407E-A947-70E740481C1C}">
                <a14:useLocalDpi xmlns:a14="http://schemas.microsoft.com/office/drawing/2010/main" val="0"/>
              </a:ext>
            </a:extLst>
          </a:blip>
          <a:srcRect l="66789" t="59788" r="4788" b="8151"/>
          <a:stretch/>
        </p:blipFill>
        <p:spPr>
          <a:xfrm>
            <a:off x="575729" y="2493197"/>
            <a:ext cx="600488" cy="475914"/>
          </a:xfrm>
          <a:prstGeom prst="rect">
            <a:avLst/>
          </a:prstGeom>
        </p:spPr>
      </p:pic>
      <p:pic>
        <p:nvPicPr>
          <p:cNvPr id="32" name="Hình ảnh 31">
            <a:extLst>
              <a:ext uri="{FF2B5EF4-FFF2-40B4-BE49-F238E27FC236}">
                <a16:creationId xmlns:a16="http://schemas.microsoft.com/office/drawing/2014/main" id="{2EBFC8A9-873E-43B4-52E5-01F7082799A3}"/>
              </a:ext>
            </a:extLst>
          </p:cNvPr>
          <p:cNvPicPr>
            <a:picLocks noChangeAspect="1"/>
          </p:cNvPicPr>
          <p:nvPr/>
        </p:nvPicPr>
        <p:blipFill>
          <a:blip r:embed="rId11" cstate="print">
            <a:extLst>
              <a:ext uri="{28A0092B-C50C-407E-A947-70E740481C1C}">
                <a14:useLocalDpi xmlns:a14="http://schemas.microsoft.com/office/drawing/2010/main" val="0"/>
              </a:ext>
            </a:extLst>
          </a:blip>
          <a:srcRect l="66877" t="59164" r="4558" b="7449"/>
          <a:stretch/>
        </p:blipFill>
        <p:spPr>
          <a:xfrm>
            <a:off x="575729" y="4450080"/>
            <a:ext cx="600488" cy="493145"/>
          </a:xfrm>
          <a:prstGeom prst="rect">
            <a:avLst/>
          </a:prstGeom>
        </p:spPr>
      </p:pic>
      <p:pic>
        <p:nvPicPr>
          <p:cNvPr id="34" name="Hình ảnh 33">
            <a:extLst>
              <a:ext uri="{FF2B5EF4-FFF2-40B4-BE49-F238E27FC236}">
                <a16:creationId xmlns:a16="http://schemas.microsoft.com/office/drawing/2014/main" id="{7DE5AE1A-6039-F796-B59D-415E2A92F944}"/>
              </a:ext>
            </a:extLst>
          </p:cNvPr>
          <p:cNvPicPr>
            <a:picLocks noChangeAspect="1"/>
          </p:cNvPicPr>
          <p:nvPr/>
        </p:nvPicPr>
        <p:blipFill>
          <a:blip r:embed="rId12" cstate="print">
            <a:extLst>
              <a:ext uri="{28A0092B-C50C-407E-A947-70E740481C1C}">
                <a14:useLocalDpi xmlns:a14="http://schemas.microsoft.com/office/drawing/2010/main" val="0"/>
              </a:ext>
            </a:extLst>
          </a:blip>
          <a:srcRect l="8450"/>
          <a:stretch/>
        </p:blipFill>
        <p:spPr>
          <a:xfrm>
            <a:off x="6714635" y="1164709"/>
            <a:ext cx="929708" cy="672035"/>
          </a:xfrm>
          <a:prstGeom prst="rect">
            <a:avLst/>
          </a:prstGeom>
        </p:spPr>
      </p:pic>
      <p:pic>
        <p:nvPicPr>
          <p:cNvPr id="4" name="Hình ảnh 3" descr="Ảnh có chứa Phông chữ, văn bản, biểu tượng, Đồ họa&#10;&#10;Mô tả được tạo tự động">
            <a:extLst>
              <a:ext uri="{FF2B5EF4-FFF2-40B4-BE49-F238E27FC236}">
                <a16:creationId xmlns:a16="http://schemas.microsoft.com/office/drawing/2014/main" id="{48D5C00B-2865-C430-3C66-976F63987A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941" y="106305"/>
            <a:ext cx="696760" cy="652249"/>
          </a:xfrm>
          <a:prstGeom prst="rect">
            <a:avLst/>
          </a:prstGeom>
        </p:spPr>
      </p:pic>
    </p:spTree>
    <p:extLst>
      <p:ext uri="{BB962C8B-B14F-4D97-AF65-F5344CB8AC3E}">
        <p14:creationId xmlns:p14="http://schemas.microsoft.com/office/powerpoint/2010/main" val="1012842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7000"/>
                                  </p:iterate>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par>
                                <p:cTn id="12" presetID="22" presetClass="entr" presetSubtype="1" fill="hold" grpId="0" nodeType="withEffect">
                                  <p:stCondLst>
                                    <p:cond delay="1600"/>
                                  </p:stCondLst>
                                  <p:childTnLst>
                                    <p:set>
                                      <p:cBhvr>
                                        <p:cTn id="13" dur="1" fill="hold">
                                          <p:stCondLst>
                                            <p:cond delay="0"/>
                                          </p:stCondLst>
                                        </p:cTn>
                                        <p:tgtEl>
                                          <p:spTgt spid="66"/>
                                        </p:tgtEl>
                                        <p:attrNameLst>
                                          <p:attrName>style.visibility</p:attrName>
                                        </p:attrNameLst>
                                      </p:cBhvr>
                                      <p:to>
                                        <p:strVal val="visible"/>
                                      </p:to>
                                    </p:set>
                                    <p:animEffect transition="in" filter="wipe(up)">
                                      <p:cBhvr>
                                        <p:cTn id="14" dur="1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75042-8B12-CA13-3DB7-B5DC675A210D}"/>
            </a:ext>
          </a:extLst>
        </p:cNvPr>
        <p:cNvGrpSpPr/>
        <p:nvPr/>
      </p:nvGrpSpPr>
      <p:grpSpPr>
        <a:xfrm>
          <a:off x="0" y="0"/>
          <a:ext cx="0" cy="0"/>
          <a:chOff x="0" y="0"/>
          <a:chExt cx="0" cy="0"/>
        </a:xfrm>
      </p:grpSpPr>
      <p:pic>
        <p:nvPicPr>
          <p:cNvPr id="24" name="图片 20">
            <a:extLst>
              <a:ext uri="{FF2B5EF4-FFF2-40B4-BE49-F238E27FC236}">
                <a16:creationId xmlns:a16="http://schemas.microsoft.com/office/drawing/2014/main" id="{33608467-1407-CE69-A880-1C053F3463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69" y="0"/>
            <a:ext cx="12965834" cy="692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直接连接符 20">
            <a:extLst>
              <a:ext uri="{FF2B5EF4-FFF2-40B4-BE49-F238E27FC236}">
                <a16:creationId xmlns:a16="http://schemas.microsoft.com/office/drawing/2014/main" id="{051384AA-5701-EBE8-0DE0-69E54DAA7969}"/>
              </a:ext>
            </a:extLst>
          </p:cNvPr>
          <p:cNvCxnSpPr/>
          <p:nvPr/>
        </p:nvCxnSpPr>
        <p:spPr>
          <a:xfrm>
            <a:off x="161713" y="98749"/>
            <a:ext cx="12187592" cy="0"/>
          </a:xfrm>
          <a:prstGeom prst="line">
            <a:avLst/>
          </a:prstGeom>
          <a:noFill/>
          <a:ln w="9525" cap="flat" cmpd="sng" algn="ctr">
            <a:solidFill>
              <a:srgbClr val="C00000"/>
            </a:solidFill>
            <a:prstDash val="dash"/>
          </a:ln>
          <a:effectLst/>
        </p:spPr>
      </p:cxnSp>
      <p:sp>
        <p:nvSpPr>
          <p:cNvPr id="66" name="Text Box 3">
            <a:extLst>
              <a:ext uri="{FF2B5EF4-FFF2-40B4-BE49-F238E27FC236}">
                <a16:creationId xmlns:a16="http://schemas.microsoft.com/office/drawing/2014/main" id="{7FEC0583-9235-108A-6646-7646A3B3F4A4}"/>
              </a:ext>
            </a:extLst>
          </p:cNvPr>
          <p:cNvSpPr txBox="1"/>
          <p:nvPr/>
        </p:nvSpPr>
        <p:spPr>
          <a:xfrm>
            <a:off x="475080" y="1964056"/>
            <a:ext cx="5054864" cy="4154267"/>
          </a:xfrm>
          <a:prstGeom prst="rect">
            <a:avLst/>
          </a:prstGeom>
          <a:noFill/>
          <a:ln w="9525">
            <a:noFill/>
            <a:miter/>
          </a:ln>
        </p:spPr>
        <p:txBody>
          <a:bodyPr wrap="square" lIns="90731" tIns="45365" rIns="90731" bIns="45365">
            <a:spAutoFit/>
          </a:bodyPr>
          <a:lstStyle/>
          <a:p>
            <a:r>
              <a:rPr lang="en-US" altLang="zh-CN" b="1" dirty="0">
                <a:solidFill>
                  <a:srgbClr val="C00000"/>
                </a:solidFill>
                <a:latin typeface="Times New Roman" panose="02020603050405020304" pitchFamily="18" charset="0"/>
                <a:ea typeface="思源黑体 CN Normal" panose="020B0400000000000000" pitchFamily="34" charset="-122"/>
                <a:cs typeface="Times New Roman" panose="02020603050405020304" pitchFamily="18" charset="0"/>
              </a:rPr>
              <a:t>2. ROBUSTA</a:t>
            </a:r>
          </a:p>
          <a:p>
            <a:endParaRPr lang="en-US" altLang="zh-CN" sz="1600" dirty="0">
              <a:solidFill>
                <a:schemeClr val="accent2">
                  <a:lumMod val="50000"/>
                </a:schemeClr>
              </a:solidFill>
              <a:latin typeface="Times New Roman" panose="02020603050405020304" pitchFamily="18" charset="0"/>
              <a:ea typeface="思源黑体 CN Normal" panose="020B0400000000000000" pitchFamily="34" charset="-122"/>
              <a:cs typeface="Times New Roman" panose="02020603050405020304" pitchFamily="18" charset="0"/>
            </a:endParaRPr>
          </a:p>
          <a:p>
            <a:r>
              <a:rPr lang="en-US" sz="1600" b="1" dirty="0">
                <a:solidFill>
                  <a:schemeClr val="accent2">
                    <a:lumMod val="50000"/>
                  </a:schemeClr>
                </a:solidFill>
                <a:latin typeface="Times New Roman" panose="02020603050405020304" pitchFamily="18" charset="0"/>
                <a:cs typeface="Times New Roman" panose="02020603050405020304" pitchFamily="18" charset="0"/>
              </a:rPr>
              <a:t>The    </a:t>
            </a:r>
            <a:r>
              <a:rPr lang="en-US" sz="1600" dirty="0">
                <a:solidFill>
                  <a:schemeClr val="accent2">
                    <a:lumMod val="50000"/>
                  </a:schemeClr>
                </a:solidFill>
                <a:latin typeface="Times New Roman" panose="02020603050405020304" pitchFamily="18" charset="0"/>
                <a:cs typeface="Times New Roman" panose="02020603050405020304" pitchFamily="18" charset="0"/>
              </a:rPr>
              <a:t>Robusta coffee, scientifically known as </a:t>
            </a:r>
            <a:r>
              <a:rPr lang="en-US" sz="1600" i="1" dirty="0">
                <a:solidFill>
                  <a:schemeClr val="accent2">
                    <a:lumMod val="50000"/>
                  </a:schemeClr>
                </a:solidFill>
                <a:latin typeface="Times New Roman" panose="02020603050405020304" pitchFamily="18" charset="0"/>
                <a:cs typeface="Times New Roman" panose="02020603050405020304" pitchFamily="18" charset="0"/>
              </a:rPr>
              <a:t>Coffea robusta</a:t>
            </a:r>
            <a:r>
              <a:rPr lang="en-US" sz="1600" dirty="0">
                <a:solidFill>
                  <a:schemeClr val="accent2">
                    <a:lumMod val="50000"/>
                  </a:schemeClr>
                </a:solidFill>
                <a:latin typeface="Times New Roman" panose="02020603050405020304" pitchFamily="18" charset="0"/>
                <a:cs typeface="Times New Roman" panose="02020603050405020304" pitchFamily="18" charset="0"/>
              </a:rPr>
              <a:t> or also called '</a:t>
            </a:r>
            <a:r>
              <a:rPr lang="en-US" sz="1600" dirty="0" err="1">
                <a:solidFill>
                  <a:schemeClr val="accent2">
                    <a:lumMod val="50000"/>
                  </a:schemeClr>
                </a:solidFill>
                <a:latin typeface="Times New Roman" panose="02020603050405020304" pitchFamily="18" charset="0"/>
                <a:cs typeface="Times New Roman" panose="02020603050405020304" pitchFamily="18" charset="0"/>
              </a:rPr>
              <a:t>cà</a:t>
            </a:r>
            <a:r>
              <a:rPr lang="en-US" sz="1600" dirty="0">
                <a:solidFill>
                  <a:schemeClr val="accent2">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2">
                    <a:lumMod val="50000"/>
                  </a:schemeClr>
                </a:solidFill>
                <a:latin typeface="Times New Roman" panose="02020603050405020304" pitchFamily="18" charset="0"/>
                <a:cs typeface="Times New Roman" panose="02020603050405020304" pitchFamily="18" charset="0"/>
              </a:rPr>
              <a:t>phê</a:t>
            </a:r>
            <a:r>
              <a:rPr lang="en-US" sz="1600" dirty="0">
                <a:solidFill>
                  <a:schemeClr val="accent2">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2">
                    <a:lumMod val="50000"/>
                  </a:schemeClr>
                </a:solidFill>
                <a:latin typeface="Times New Roman" panose="02020603050405020304" pitchFamily="18" charset="0"/>
                <a:cs typeface="Times New Roman" panose="02020603050405020304" pitchFamily="18" charset="0"/>
              </a:rPr>
              <a:t>Vối</a:t>
            </a:r>
            <a:r>
              <a:rPr lang="en-US" sz="1600" dirty="0">
                <a:solidFill>
                  <a:schemeClr val="accent2">
                    <a:lumMod val="50000"/>
                  </a:schemeClr>
                </a:solidFill>
                <a:latin typeface="Times New Roman" panose="02020603050405020304" pitchFamily="18" charset="0"/>
                <a:cs typeface="Times New Roman" panose="02020603050405020304" pitchFamily="18" charset="0"/>
              </a:rPr>
              <a:t>' in Vietnamese, contains a caffeine content ranging from 2% to 4%. It has a stronger taste, and its beans are rounder and smaller than Arabica coffee beans. In fact, Robusta is a relatively recently discovered coffee variety and quickly became widely cultivated in many countries due to its ease of care, easy cultivation, and high resistance to pests and diseases</a:t>
            </a:r>
          </a:p>
          <a:p>
            <a:endParaRPr lang="en-US" altLang="zh-CN" sz="1600" b="1" dirty="0">
              <a:solidFill>
                <a:schemeClr val="accent2">
                  <a:lumMod val="50000"/>
                </a:schemeClr>
              </a:solidFill>
              <a:latin typeface="Times New Roman" panose="02020603050405020304" pitchFamily="18" charset="0"/>
              <a:cs typeface="Times New Roman" panose="02020603050405020304" pitchFamily="18" charset="0"/>
            </a:endParaRPr>
          </a:p>
          <a:p>
            <a:r>
              <a:rPr lang="en-US" sz="1600" dirty="0">
                <a:solidFill>
                  <a:schemeClr val="accent2">
                    <a:lumMod val="50000"/>
                  </a:schemeClr>
                </a:solidFill>
                <a:latin typeface="Times New Roman" panose="02020603050405020304" pitchFamily="18" charset="0"/>
                <a:cs typeface="Times New Roman" panose="02020603050405020304" pitchFamily="18" charset="0"/>
              </a:rPr>
              <a:t>           Robusta coffee thrives in tropical regions, with an ideal growing altitude of below 1,000 meters. The preferred temperature for the plant is around 24-29°C, and it requires rainfall of over 1,000 mm. Robusta coffee plants need more sunlight compared to Arabica coffee plants.</a:t>
            </a:r>
            <a:endParaRPr lang="zh-CN" altLang="en-US" sz="16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7" name="文本框 7">
            <a:extLst>
              <a:ext uri="{FF2B5EF4-FFF2-40B4-BE49-F238E27FC236}">
                <a16:creationId xmlns:a16="http://schemas.microsoft.com/office/drawing/2014/main" id="{820589B3-B185-56AF-5ED9-42B964009D0D}"/>
              </a:ext>
            </a:extLst>
          </p:cNvPr>
          <p:cNvSpPr txBox="1"/>
          <p:nvPr/>
        </p:nvSpPr>
        <p:spPr>
          <a:xfrm>
            <a:off x="423281" y="1216319"/>
            <a:ext cx="6825208" cy="584775"/>
          </a:xfrm>
          <a:prstGeom prst="rect">
            <a:avLst/>
          </a:prstGeom>
          <a:noFill/>
          <a:ln w="9525">
            <a:noFill/>
            <a:miter/>
          </a:ln>
        </p:spPr>
        <p:txBody>
          <a:bodyPr wrap="square">
            <a:spAutoFit/>
          </a:bodyPr>
          <a:lstStyle/>
          <a:p>
            <a:r>
              <a:rPr lang="en-US" sz="3200" b="1" i="1" dirty="0">
                <a:solidFill>
                  <a:srgbClr val="800000"/>
                </a:solidFill>
              </a:rPr>
              <a:t>100% Roasted Robusta Coffee Beans</a:t>
            </a:r>
            <a:endParaRPr lang="zh-CN" altLang="en-US" sz="3200" b="1" i="1" dirty="0">
              <a:solidFill>
                <a:srgbClr val="800000"/>
              </a:solidFill>
              <a:latin typeface="思源黑体 CN Normal" panose="020B0400000000000000" pitchFamily="34" charset="-122"/>
              <a:ea typeface="思源黑体 CN Normal" panose="020B0400000000000000" pitchFamily="34" charset="-122"/>
            </a:endParaRPr>
          </a:p>
        </p:txBody>
      </p:sp>
      <p:cxnSp>
        <p:nvCxnSpPr>
          <p:cNvPr id="68" name="直接连接符 67">
            <a:extLst>
              <a:ext uri="{FF2B5EF4-FFF2-40B4-BE49-F238E27FC236}">
                <a16:creationId xmlns:a16="http://schemas.microsoft.com/office/drawing/2014/main" id="{AADF222E-51C6-DF40-1FF2-78CAED6C2967}"/>
              </a:ext>
            </a:extLst>
          </p:cNvPr>
          <p:cNvCxnSpPr/>
          <p:nvPr/>
        </p:nvCxnSpPr>
        <p:spPr>
          <a:xfrm>
            <a:off x="575729" y="1862132"/>
            <a:ext cx="5583533" cy="0"/>
          </a:xfrm>
          <a:prstGeom prst="line">
            <a:avLst/>
          </a:prstGeom>
          <a:noFill/>
          <a:ln w="22225" cap="flat" cmpd="sng" algn="ctr">
            <a:solidFill>
              <a:srgbClr val="C00000"/>
            </a:solidFill>
            <a:prstDash val="solid"/>
          </a:ln>
          <a:effectLst/>
        </p:spPr>
      </p:cxnSp>
      <p:pic>
        <p:nvPicPr>
          <p:cNvPr id="31" name="Hình ảnh 30">
            <a:extLst>
              <a:ext uri="{FF2B5EF4-FFF2-40B4-BE49-F238E27FC236}">
                <a16:creationId xmlns:a16="http://schemas.microsoft.com/office/drawing/2014/main" id="{B041431F-2021-1964-2DC0-FCCFF68CAA79}"/>
              </a:ext>
            </a:extLst>
          </p:cNvPr>
          <p:cNvPicPr>
            <a:picLocks noChangeAspect="1"/>
          </p:cNvPicPr>
          <p:nvPr/>
        </p:nvPicPr>
        <p:blipFill>
          <a:blip r:embed="rId4" cstate="print">
            <a:extLst>
              <a:ext uri="{28A0092B-C50C-407E-A947-70E740481C1C}">
                <a14:useLocalDpi xmlns:a14="http://schemas.microsoft.com/office/drawing/2010/main" val="0"/>
              </a:ext>
            </a:extLst>
          </a:blip>
          <a:srcRect l="66789" t="59788" r="4788" b="8151"/>
          <a:stretch/>
        </p:blipFill>
        <p:spPr>
          <a:xfrm>
            <a:off x="575729" y="2449384"/>
            <a:ext cx="528755" cy="419062"/>
          </a:xfrm>
          <a:prstGeom prst="rect">
            <a:avLst/>
          </a:prstGeom>
        </p:spPr>
      </p:pic>
      <p:pic>
        <p:nvPicPr>
          <p:cNvPr id="32" name="Hình ảnh 31">
            <a:extLst>
              <a:ext uri="{FF2B5EF4-FFF2-40B4-BE49-F238E27FC236}">
                <a16:creationId xmlns:a16="http://schemas.microsoft.com/office/drawing/2014/main" id="{366EA4C6-B738-DB10-FBC6-322F91BFF98D}"/>
              </a:ext>
            </a:extLst>
          </p:cNvPr>
          <p:cNvPicPr>
            <a:picLocks noChangeAspect="1"/>
          </p:cNvPicPr>
          <p:nvPr/>
        </p:nvPicPr>
        <p:blipFill>
          <a:blip r:embed="rId4" cstate="print">
            <a:extLst>
              <a:ext uri="{28A0092B-C50C-407E-A947-70E740481C1C}">
                <a14:useLocalDpi xmlns:a14="http://schemas.microsoft.com/office/drawing/2010/main" val="0"/>
              </a:ext>
            </a:extLst>
          </a:blip>
          <a:srcRect l="66877" t="59164" r="4558" b="7449"/>
          <a:stretch/>
        </p:blipFill>
        <p:spPr>
          <a:xfrm>
            <a:off x="575728" y="4612377"/>
            <a:ext cx="548943" cy="450814"/>
          </a:xfrm>
          <a:prstGeom prst="rect">
            <a:avLst/>
          </a:prstGeom>
        </p:spPr>
      </p:pic>
      <p:pic>
        <p:nvPicPr>
          <p:cNvPr id="4" name="Hình ảnh 3">
            <a:extLst>
              <a:ext uri="{FF2B5EF4-FFF2-40B4-BE49-F238E27FC236}">
                <a16:creationId xmlns:a16="http://schemas.microsoft.com/office/drawing/2014/main" id="{C38787A0-9DF0-127B-3846-40628C7F37EB}"/>
              </a:ext>
            </a:extLst>
          </p:cNvPr>
          <p:cNvPicPr>
            <a:picLocks noChangeAspect="1"/>
          </p:cNvPicPr>
          <p:nvPr/>
        </p:nvPicPr>
        <p:blipFill>
          <a:blip r:embed="rId5">
            <a:extLst>
              <a:ext uri="{28A0092B-C50C-407E-A947-70E740481C1C}">
                <a14:useLocalDpi xmlns:a14="http://schemas.microsoft.com/office/drawing/2010/main" val="0"/>
              </a:ext>
            </a:extLst>
          </a:blip>
          <a:srcRect l="52756" t="18868" r="5217" b="4000"/>
          <a:stretch/>
        </p:blipFill>
        <p:spPr>
          <a:xfrm>
            <a:off x="6061737" y="1986083"/>
            <a:ext cx="3045811" cy="3726603"/>
          </a:xfrm>
          <a:prstGeom prst="rect">
            <a:avLst/>
          </a:prstGeom>
        </p:spPr>
      </p:pic>
      <p:pic>
        <p:nvPicPr>
          <p:cNvPr id="8" name="Hình ảnh 7">
            <a:extLst>
              <a:ext uri="{FF2B5EF4-FFF2-40B4-BE49-F238E27FC236}">
                <a16:creationId xmlns:a16="http://schemas.microsoft.com/office/drawing/2014/main" id="{68B48A40-9243-B0EB-DA1F-32C7464BC1CE}"/>
              </a:ext>
            </a:extLst>
          </p:cNvPr>
          <p:cNvPicPr>
            <a:picLocks noChangeAspect="1"/>
          </p:cNvPicPr>
          <p:nvPr/>
        </p:nvPicPr>
        <p:blipFill>
          <a:blip r:embed="rId6" cstate="print">
            <a:extLst>
              <a:ext uri="{28A0092B-C50C-407E-A947-70E740481C1C}">
                <a14:useLocalDpi xmlns:a14="http://schemas.microsoft.com/office/drawing/2010/main" val="0"/>
              </a:ext>
            </a:extLst>
          </a:blip>
          <a:srcRect l="15211" t="12402" r="14092" b="10706"/>
          <a:stretch/>
        </p:blipFill>
        <p:spPr>
          <a:xfrm>
            <a:off x="6795910" y="1324120"/>
            <a:ext cx="577951" cy="419062"/>
          </a:xfrm>
          <a:prstGeom prst="rect">
            <a:avLst/>
          </a:prstGeom>
        </p:spPr>
      </p:pic>
      <p:pic>
        <p:nvPicPr>
          <p:cNvPr id="10" name="Hình ảnh 9">
            <a:extLst>
              <a:ext uri="{FF2B5EF4-FFF2-40B4-BE49-F238E27FC236}">
                <a16:creationId xmlns:a16="http://schemas.microsoft.com/office/drawing/2014/main" id="{0EE9D0D2-7E04-AE6F-21AF-1DA78EF1F3A2}"/>
              </a:ext>
            </a:extLst>
          </p:cNvPr>
          <p:cNvPicPr>
            <a:picLocks noChangeAspect="1"/>
          </p:cNvPicPr>
          <p:nvPr/>
        </p:nvPicPr>
        <p:blipFill>
          <a:blip r:embed="rId7" cstate="print">
            <a:extLst>
              <a:ext uri="{28A0092B-C50C-407E-A947-70E740481C1C}">
                <a14:useLocalDpi xmlns:a14="http://schemas.microsoft.com/office/drawing/2010/main" val="0"/>
              </a:ext>
            </a:extLst>
          </a:blip>
          <a:srcRect l="18662"/>
          <a:stretch/>
        </p:blipFill>
        <p:spPr>
          <a:xfrm>
            <a:off x="8402665" y="747629"/>
            <a:ext cx="1517261" cy="995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Hình ảnh 11">
            <a:extLst>
              <a:ext uri="{FF2B5EF4-FFF2-40B4-BE49-F238E27FC236}">
                <a16:creationId xmlns:a16="http://schemas.microsoft.com/office/drawing/2014/main" id="{23B03ECA-DB6E-3B94-0508-CF78F29B8B9B}"/>
              </a:ext>
            </a:extLst>
          </p:cNvPr>
          <p:cNvPicPr>
            <a:picLocks noChangeAspect="1"/>
          </p:cNvPicPr>
          <p:nvPr/>
        </p:nvPicPr>
        <p:blipFill>
          <a:blip r:embed="rId8" cstate="print">
            <a:extLst>
              <a:ext uri="{28A0092B-C50C-407E-A947-70E740481C1C}">
                <a14:useLocalDpi xmlns:a14="http://schemas.microsoft.com/office/drawing/2010/main" val="0"/>
              </a:ext>
            </a:extLst>
          </a:blip>
          <a:srcRect l="6767" t="16369" r="7868" b="10900"/>
          <a:stretch/>
        </p:blipFill>
        <p:spPr>
          <a:xfrm>
            <a:off x="1954033" y="1964056"/>
            <a:ext cx="1320390" cy="480005"/>
          </a:xfrm>
          <a:prstGeom prst="rect">
            <a:avLst/>
          </a:prstGeom>
        </p:spPr>
      </p:pic>
      <p:pic>
        <p:nvPicPr>
          <p:cNvPr id="16" name="Hình ảnh 15">
            <a:extLst>
              <a:ext uri="{FF2B5EF4-FFF2-40B4-BE49-F238E27FC236}">
                <a16:creationId xmlns:a16="http://schemas.microsoft.com/office/drawing/2014/main" id="{A2BF6A68-B6ED-CC93-48ED-A37B5D7C03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76411" y="3260607"/>
            <a:ext cx="1581940" cy="1054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Hình ảnh 19">
            <a:extLst>
              <a:ext uri="{FF2B5EF4-FFF2-40B4-BE49-F238E27FC236}">
                <a16:creationId xmlns:a16="http://schemas.microsoft.com/office/drawing/2014/main" id="{DBDDB9C3-1250-0CA2-1D96-6FE9A7EA853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70255" y="1954450"/>
            <a:ext cx="1673322" cy="1121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Hình ảnh 33">
            <a:extLst>
              <a:ext uri="{FF2B5EF4-FFF2-40B4-BE49-F238E27FC236}">
                <a16:creationId xmlns:a16="http://schemas.microsoft.com/office/drawing/2014/main" id="{26DD9C19-DD1E-EB5C-EC6C-B3B77F5BFE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70255" y="4516881"/>
            <a:ext cx="1594364" cy="1060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Hình ảnh 35">
            <a:extLst>
              <a:ext uri="{FF2B5EF4-FFF2-40B4-BE49-F238E27FC236}">
                <a16:creationId xmlns:a16="http://schemas.microsoft.com/office/drawing/2014/main" id="{0AA2298A-0D1F-A634-E98B-C6AE7EF9B2F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25700" y="5752705"/>
            <a:ext cx="1590456" cy="1060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Hình ảnh 2" descr="Ảnh có chứa Phông chữ, văn bản, biểu tượng, Đồ họa&#10;&#10;Mô tả được tạo tự động">
            <a:extLst>
              <a:ext uri="{FF2B5EF4-FFF2-40B4-BE49-F238E27FC236}">
                <a16:creationId xmlns:a16="http://schemas.microsoft.com/office/drawing/2014/main" id="{AEE8E32D-11E1-B50F-8D0F-A93F27B5CFF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824" y="106448"/>
            <a:ext cx="696760" cy="652249"/>
          </a:xfrm>
          <a:prstGeom prst="rect">
            <a:avLst/>
          </a:prstGeom>
        </p:spPr>
      </p:pic>
    </p:spTree>
    <p:extLst>
      <p:ext uri="{BB962C8B-B14F-4D97-AF65-F5344CB8AC3E}">
        <p14:creationId xmlns:p14="http://schemas.microsoft.com/office/powerpoint/2010/main" val="121813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7000"/>
                                  </p:iterate>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par>
                                <p:cTn id="12" presetID="22" presetClass="entr" presetSubtype="1" fill="hold" grpId="0" nodeType="withEffect">
                                  <p:stCondLst>
                                    <p:cond delay="1600"/>
                                  </p:stCondLst>
                                  <p:childTnLst>
                                    <p:set>
                                      <p:cBhvr>
                                        <p:cTn id="13" dur="1" fill="hold">
                                          <p:stCondLst>
                                            <p:cond delay="0"/>
                                          </p:stCondLst>
                                        </p:cTn>
                                        <p:tgtEl>
                                          <p:spTgt spid="66"/>
                                        </p:tgtEl>
                                        <p:attrNameLst>
                                          <p:attrName>style.visibility</p:attrName>
                                        </p:attrNameLst>
                                      </p:cBhvr>
                                      <p:to>
                                        <p:strVal val="visible"/>
                                      </p:to>
                                    </p:set>
                                    <p:animEffect transition="in" filter="wipe(up)">
                                      <p:cBhvr>
                                        <p:cTn id="14" dur="1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9AC28-A833-EE32-3BD4-A645390BA84B}"/>
            </a:ext>
          </a:extLst>
        </p:cNvPr>
        <p:cNvGrpSpPr/>
        <p:nvPr/>
      </p:nvGrpSpPr>
      <p:grpSpPr>
        <a:xfrm>
          <a:off x="0" y="0"/>
          <a:ext cx="0" cy="0"/>
          <a:chOff x="0" y="0"/>
          <a:chExt cx="0" cy="0"/>
        </a:xfrm>
      </p:grpSpPr>
      <p:pic>
        <p:nvPicPr>
          <p:cNvPr id="24" name="图片 20">
            <a:extLst>
              <a:ext uri="{FF2B5EF4-FFF2-40B4-BE49-F238E27FC236}">
                <a16:creationId xmlns:a16="http://schemas.microsoft.com/office/drawing/2014/main" id="{1C43F226-D621-3CA2-0C1D-92E8B62C64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69" y="0"/>
            <a:ext cx="12965834" cy="692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直接连接符 20">
            <a:extLst>
              <a:ext uri="{FF2B5EF4-FFF2-40B4-BE49-F238E27FC236}">
                <a16:creationId xmlns:a16="http://schemas.microsoft.com/office/drawing/2014/main" id="{5FE7873F-0A99-999B-9939-90C3320B870D}"/>
              </a:ext>
            </a:extLst>
          </p:cNvPr>
          <p:cNvCxnSpPr/>
          <p:nvPr/>
        </p:nvCxnSpPr>
        <p:spPr>
          <a:xfrm>
            <a:off x="161713" y="98749"/>
            <a:ext cx="12187592" cy="0"/>
          </a:xfrm>
          <a:prstGeom prst="line">
            <a:avLst/>
          </a:prstGeom>
          <a:noFill/>
          <a:ln w="9525" cap="flat" cmpd="sng" algn="ctr">
            <a:solidFill>
              <a:srgbClr val="C00000"/>
            </a:solidFill>
            <a:prstDash val="dash"/>
          </a:ln>
          <a:effectLst/>
        </p:spPr>
      </p:cxnSp>
      <p:sp>
        <p:nvSpPr>
          <p:cNvPr id="66" name="Text Box 3">
            <a:extLst>
              <a:ext uri="{FF2B5EF4-FFF2-40B4-BE49-F238E27FC236}">
                <a16:creationId xmlns:a16="http://schemas.microsoft.com/office/drawing/2014/main" id="{9AC39D5F-0A59-1629-08E2-59517E8FE424}"/>
              </a:ext>
            </a:extLst>
          </p:cNvPr>
          <p:cNvSpPr txBox="1"/>
          <p:nvPr/>
        </p:nvSpPr>
        <p:spPr>
          <a:xfrm>
            <a:off x="475080" y="1964056"/>
            <a:ext cx="5055146" cy="4585154"/>
          </a:xfrm>
          <a:prstGeom prst="rect">
            <a:avLst/>
          </a:prstGeom>
          <a:noFill/>
          <a:ln w="9525">
            <a:noFill/>
            <a:miter/>
          </a:ln>
        </p:spPr>
        <p:txBody>
          <a:bodyPr wrap="square" lIns="90731" tIns="45365" rIns="90731" bIns="45365">
            <a:spAutoFit/>
          </a:bodyPr>
          <a:lstStyle/>
          <a:p>
            <a:r>
              <a:rPr lang="en-US" altLang="zh-CN" sz="2400" b="1" dirty="0">
                <a:solidFill>
                  <a:srgbClr val="C00000"/>
                </a:solidFill>
                <a:latin typeface="Times New Roman" panose="02020603050405020304" pitchFamily="18" charset="0"/>
                <a:ea typeface="思源黑体 CN Normal" panose="020B0400000000000000" pitchFamily="34" charset="-122"/>
                <a:cs typeface="Times New Roman" panose="02020603050405020304" pitchFamily="18" charset="0"/>
              </a:rPr>
              <a:t>3. NT Coffee</a:t>
            </a:r>
          </a:p>
          <a:p>
            <a:endParaRPr lang="en-US" altLang="zh-CN" sz="1600" dirty="0">
              <a:solidFill>
                <a:srgbClr val="C00000"/>
              </a:solidFill>
              <a:latin typeface="Times New Roman" panose="02020603050405020304" pitchFamily="18" charset="0"/>
              <a:ea typeface="思源黑体 CN Normal" panose="020B0400000000000000" pitchFamily="34" charset="-122"/>
              <a:cs typeface="Times New Roman" panose="02020603050405020304" pitchFamily="18" charset="0"/>
            </a:endParaRPr>
          </a:p>
          <a:p>
            <a:r>
              <a:rPr lang="en-US" dirty="0">
                <a:solidFill>
                  <a:schemeClr val="accent2">
                    <a:lumMod val="50000"/>
                  </a:schemeClr>
                </a:solidFill>
                <a:latin typeface="Times New Roman" panose="02020603050405020304" pitchFamily="18" charset="0"/>
                <a:cs typeface="Times New Roman" panose="02020603050405020304" pitchFamily="18" charset="0"/>
              </a:rPr>
              <a:t>          NT Coffee is a sophisticated combination of Arabica and Robusta. Robusta enhances the boldness and caffeine content of the espresso, while Arabica adds a rich aroma, a mild acidity, and a gentle sweetness. This harmonious blend has gradually become the choice of many coffee lovers around the world.</a:t>
            </a:r>
          </a:p>
          <a:p>
            <a:endParaRPr lang="en-US" altLang="zh-CN" b="1" dirty="0">
              <a:solidFill>
                <a:schemeClr val="accent2">
                  <a:lumMod val="50000"/>
                </a:schemeClr>
              </a:solidFill>
              <a:latin typeface="Times New Roman" panose="02020603050405020304" pitchFamily="18" charset="0"/>
              <a:cs typeface="Times New Roman" panose="02020603050405020304" pitchFamily="18" charset="0"/>
            </a:endParaRPr>
          </a:p>
          <a:p>
            <a:r>
              <a:rPr lang="en-US" dirty="0">
                <a:solidFill>
                  <a:schemeClr val="accent2">
                    <a:lumMod val="50000"/>
                  </a:schemeClr>
                </a:solidFill>
              </a:rPr>
              <a:t>          NT Coffee is a special coffee product carefully selected from the finest coffee-growing regions in the world, combined with leading production technology and NT Coffee unique roasting method that cannot be replicated, delivering a captivating and rich flavor</a:t>
            </a:r>
            <a:endParaRPr lang="zh-CN" altLang="en-US"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7" name="文本框 7">
            <a:extLst>
              <a:ext uri="{FF2B5EF4-FFF2-40B4-BE49-F238E27FC236}">
                <a16:creationId xmlns:a16="http://schemas.microsoft.com/office/drawing/2014/main" id="{BD3893A3-331C-8ABD-A9CE-0CACA6CBE063}"/>
              </a:ext>
            </a:extLst>
          </p:cNvPr>
          <p:cNvSpPr txBox="1"/>
          <p:nvPr/>
        </p:nvSpPr>
        <p:spPr>
          <a:xfrm>
            <a:off x="423281" y="1216319"/>
            <a:ext cx="6825208" cy="584775"/>
          </a:xfrm>
          <a:prstGeom prst="rect">
            <a:avLst/>
          </a:prstGeom>
          <a:noFill/>
          <a:ln w="9525">
            <a:noFill/>
            <a:miter/>
          </a:ln>
        </p:spPr>
        <p:txBody>
          <a:bodyPr wrap="square">
            <a:spAutoFit/>
          </a:bodyPr>
          <a:lstStyle/>
          <a:p>
            <a:r>
              <a:rPr lang="en-US" sz="3200" b="1" i="1">
                <a:solidFill>
                  <a:srgbClr val="800000"/>
                </a:solidFill>
              </a:rPr>
              <a:t>NT Coffee </a:t>
            </a:r>
            <a:r>
              <a:rPr lang="en-US" sz="3200" b="1" i="1" dirty="0">
                <a:solidFill>
                  <a:srgbClr val="800000"/>
                </a:solidFill>
              </a:rPr>
              <a:t>Beans</a:t>
            </a:r>
            <a:endParaRPr lang="zh-CN" altLang="en-US" sz="3200" b="1" i="1" dirty="0">
              <a:solidFill>
                <a:srgbClr val="800000"/>
              </a:solidFill>
              <a:latin typeface="思源黑体 CN Normal" panose="020B0400000000000000" pitchFamily="34" charset="-122"/>
              <a:ea typeface="思源黑体 CN Normal" panose="020B0400000000000000" pitchFamily="34" charset="-122"/>
            </a:endParaRPr>
          </a:p>
        </p:txBody>
      </p:sp>
      <p:cxnSp>
        <p:nvCxnSpPr>
          <p:cNvPr id="68" name="直接连接符 67">
            <a:extLst>
              <a:ext uri="{FF2B5EF4-FFF2-40B4-BE49-F238E27FC236}">
                <a16:creationId xmlns:a16="http://schemas.microsoft.com/office/drawing/2014/main" id="{93613FFE-D7AA-CD2F-B253-6EABB2B32B40}"/>
              </a:ext>
            </a:extLst>
          </p:cNvPr>
          <p:cNvCxnSpPr/>
          <p:nvPr/>
        </p:nvCxnSpPr>
        <p:spPr>
          <a:xfrm>
            <a:off x="512467" y="1862132"/>
            <a:ext cx="5583533" cy="0"/>
          </a:xfrm>
          <a:prstGeom prst="line">
            <a:avLst/>
          </a:prstGeom>
          <a:noFill/>
          <a:ln w="22225" cap="flat" cmpd="sng" algn="ctr">
            <a:solidFill>
              <a:srgbClr val="C00000"/>
            </a:solidFill>
            <a:prstDash val="solid"/>
          </a:ln>
          <a:effectLst/>
        </p:spPr>
      </p:cxnSp>
      <p:pic>
        <p:nvPicPr>
          <p:cNvPr id="31" name="Hình ảnh 30">
            <a:extLst>
              <a:ext uri="{FF2B5EF4-FFF2-40B4-BE49-F238E27FC236}">
                <a16:creationId xmlns:a16="http://schemas.microsoft.com/office/drawing/2014/main" id="{B0C6BCCE-6B65-171F-2E48-626C6E5D4290}"/>
              </a:ext>
            </a:extLst>
          </p:cNvPr>
          <p:cNvPicPr>
            <a:picLocks noChangeAspect="1"/>
          </p:cNvPicPr>
          <p:nvPr/>
        </p:nvPicPr>
        <p:blipFill>
          <a:blip r:embed="rId4" cstate="print">
            <a:extLst>
              <a:ext uri="{28A0092B-C50C-407E-A947-70E740481C1C}">
                <a14:useLocalDpi xmlns:a14="http://schemas.microsoft.com/office/drawing/2010/main" val="0"/>
              </a:ext>
            </a:extLst>
          </a:blip>
          <a:srcRect l="66789" t="59788" r="4788" b="8151"/>
          <a:stretch/>
        </p:blipFill>
        <p:spPr>
          <a:xfrm>
            <a:off x="601281" y="2499619"/>
            <a:ext cx="528755" cy="419062"/>
          </a:xfrm>
          <a:prstGeom prst="rect">
            <a:avLst/>
          </a:prstGeom>
        </p:spPr>
      </p:pic>
      <p:pic>
        <p:nvPicPr>
          <p:cNvPr id="3" name="Hình ảnh 2">
            <a:extLst>
              <a:ext uri="{FF2B5EF4-FFF2-40B4-BE49-F238E27FC236}">
                <a16:creationId xmlns:a16="http://schemas.microsoft.com/office/drawing/2014/main" id="{43089215-090B-9F53-7888-65D2A880026A}"/>
              </a:ext>
            </a:extLst>
          </p:cNvPr>
          <p:cNvPicPr>
            <a:picLocks noChangeAspect="1"/>
          </p:cNvPicPr>
          <p:nvPr/>
        </p:nvPicPr>
        <p:blipFill>
          <a:blip r:embed="rId5">
            <a:extLst>
              <a:ext uri="{28A0092B-C50C-407E-A947-70E740481C1C}">
                <a14:useLocalDpi xmlns:a14="http://schemas.microsoft.com/office/drawing/2010/main" val="0"/>
              </a:ext>
            </a:extLst>
          </a:blip>
          <a:srcRect l="7448" t="9391" r="7769" b="5890"/>
          <a:stretch/>
        </p:blipFill>
        <p:spPr>
          <a:xfrm>
            <a:off x="5729717" y="1916858"/>
            <a:ext cx="3284330" cy="3281830"/>
          </a:xfrm>
          <a:prstGeom prst="rect">
            <a:avLst/>
          </a:prstGeom>
        </p:spPr>
      </p:pic>
      <p:pic>
        <p:nvPicPr>
          <p:cNvPr id="6" name="Hình ảnh 5">
            <a:extLst>
              <a:ext uri="{FF2B5EF4-FFF2-40B4-BE49-F238E27FC236}">
                <a16:creationId xmlns:a16="http://schemas.microsoft.com/office/drawing/2014/main" id="{CDD15D79-1545-4B78-1FDF-800099B3FE8D}"/>
              </a:ext>
            </a:extLst>
          </p:cNvPr>
          <p:cNvPicPr>
            <a:picLocks noChangeAspect="1"/>
          </p:cNvPicPr>
          <p:nvPr/>
        </p:nvPicPr>
        <p:blipFill>
          <a:blip r:embed="rId6" cstate="print">
            <a:extLst>
              <a:ext uri="{28A0092B-C50C-407E-A947-70E740481C1C}">
                <a14:useLocalDpi xmlns:a14="http://schemas.microsoft.com/office/drawing/2010/main" val="0"/>
              </a:ext>
            </a:extLst>
          </a:blip>
          <a:srcRect l="10296" t="27739" r="9087" b="25238"/>
          <a:stretch/>
        </p:blipFill>
        <p:spPr>
          <a:xfrm>
            <a:off x="4536068" y="1193233"/>
            <a:ext cx="1503828" cy="584776"/>
          </a:xfrm>
          <a:prstGeom prst="rect">
            <a:avLst/>
          </a:prstGeom>
        </p:spPr>
      </p:pic>
      <p:pic>
        <p:nvPicPr>
          <p:cNvPr id="9" name="Hình ảnh 8">
            <a:extLst>
              <a:ext uri="{FF2B5EF4-FFF2-40B4-BE49-F238E27FC236}">
                <a16:creationId xmlns:a16="http://schemas.microsoft.com/office/drawing/2014/main" id="{BC28E2B3-B4BB-FB08-784E-D4B2CD66F8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2469" y="5565864"/>
            <a:ext cx="1736653" cy="1096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Hình ảnh 14">
            <a:extLst>
              <a:ext uri="{FF2B5EF4-FFF2-40B4-BE49-F238E27FC236}">
                <a16:creationId xmlns:a16="http://schemas.microsoft.com/office/drawing/2014/main" id="{C061E4E6-568B-2510-3C19-9925262790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6659" y="240128"/>
            <a:ext cx="1736652" cy="1171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Hình ảnh 17">
            <a:extLst>
              <a:ext uri="{FF2B5EF4-FFF2-40B4-BE49-F238E27FC236}">
                <a16:creationId xmlns:a16="http://schemas.microsoft.com/office/drawing/2014/main" id="{37F1AA30-4AD7-948E-0031-101FF37FB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75245" y="2868446"/>
            <a:ext cx="1770077" cy="1180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Hình ảnh 21">
            <a:extLst>
              <a:ext uri="{FF2B5EF4-FFF2-40B4-BE49-F238E27FC236}">
                <a16:creationId xmlns:a16="http://schemas.microsoft.com/office/drawing/2014/main" id="{AB79EBE1-9D7A-1CFC-382E-CEA11CE85D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56263" y="4215780"/>
            <a:ext cx="1770077" cy="1180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Hình ảnh 24">
            <a:extLst>
              <a:ext uri="{FF2B5EF4-FFF2-40B4-BE49-F238E27FC236}">
                <a16:creationId xmlns:a16="http://schemas.microsoft.com/office/drawing/2014/main" id="{08B1291E-A1AA-2145-C4F5-344BDDE2637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78737" y="1964056"/>
            <a:ext cx="468210" cy="468210"/>
          </a:xfrm>
          <a:prstGeom prst="rect">
            <a:avLst/>
          </a:prstGeom>
        </p:spPr>
      </p:pic>
      <p:pic>
        <p:nvPicPr>
          <p:cNvPr id="27" name="Hình ảnh 26">
            <a:extLst>
              <a:ext uri="{FF2B5EF4-FFF2-40B4-BE49-F238E27FC236}">
                <a16:creationId xmlns:a16="http://schemas.microsoft.com/office/drawing/2014/main" id="{EB39C9BA-F137-9F91-EDF7-1ED40EAC40A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56263" y="1578021"/>
            <a:ext cx="1770077" cy="1096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Hình ảnh 1">
            <a:extLst>
              <a:ext uri="{FF2B5EF4-FFF2-40B4-BE49-F238E27FC236}">
                <a16:creationId xmlns:a16="http://schemas.microsoft.com/office/drawing/2014/main" id="{0D7454B4-B873-5280-5E0A-E89E069B210C}"/>
              </a:ext>
            </a:extLst>
          </p:cNvPr>
          <p:cNvPicPr>
            <a:picLocks noChangeAspect="1"/>
          </p:cNvPicPr>
          <p:nvPr/>
        </p:nvPicPr>
        <p:blipFill>
          <a:blip r:embed="rId4" cstate="print">
            <a:extLst>
              <a:ext uri="{28A0092B-C50C-407E-A947-70E740481C1C}">
                <a14:useLocalDpi xmlns:a14="http://schemas.microsoft.com/office/drawing/2010/main" val="0"/>
              </a:ext>
            </a:extLst>
          </a:blip>
          <a:srcRect l="66877" t="59164" r="4558" b="7449"/>
          <a:stretch/>
        </p:blipFill>
        <p:spPr>
          <a:xfrm>
            <a:off x="538105" y="4648816"/>
            <a:ext cx="548943" cy="450814"/>
          </a:xfrm>
          <a:prstGeom prst="rect">
            <a:avLst/>
          </a:prstGeom>
        </p:spPr>
      </p:pic>
      <p:pic>
        <p:nvPicPr>
          <p:cNvPr id="5" name="Hình ảnh 4" descr="Ảnh có chứa Phông chữ, văn bản, biểu tượng, Đồ họa&#10;&#10;Mô tả được tạo tự động">
            <a:extLst>
              <a:ext uri="{FF2B5EF4-FFF2-40B4-BE49-F238E27FC236}">
                <a16:creationId xmlns:a16="http://schemas.microsoft.com/office/drawing/2014/main" id="{64DF8815-7685-36F3-7E89-26EABD6542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516" y="109936"/>
            <a:ext cx="696760" cy="652249"/>
          </a:xfrm>
          <a:prstGeom prst="rect">
            <a:avLst/>
          </a:prstGeom>
        </p:spPr>
      </p:pic>
    </p:spTree>
    <p:extLst>
      <p:ext uri="{BB962C8B-B14F-4D97-AF65-F5344CB8AC3E}">
        <p14:creationId xmlns:p14="http://schemas.microsoft.com/office/powerpoint/2010/main" val="2840455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7000"/>
                                  </p:iterate>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par>
                                <p:cTn id="12" presetID="22" presetClass="entr" presetSubtype="1" fill="hold" grpId="0" nodeType="withEffect">
                                  <p:stCondLst>
                                    <p:cond delay="1600"/>
                                  </p:stCondLst>
                                  <p:childTnLst>
                                    <p:set>
                                      <p:cBhvr>
                                        <p:cTn id="13" dur="1" fill="hold">
                                          <p:stCondLst>
                                            <p:cond delay="0"/>
                                          </p:stCondLst>
                                        </p:cTn>
                                        <p:tgtEl>
                                          <p:spTgt spid="66"/>
                                        </p:tgtEl>
                                        <p:attrNameLst>
                                          <p:attrName>style.visibility</p:attrName>
                                        </p:attrNameLst>
                                      </p:cBhvr>
                                      <p:to>
                                        <p:strVal val="visible"/>
                                      </p:to>
                                    </p:set>
                                    <p:animEffect transition="in" filter="wipe(up)">
                                      <p:cBhvr>
                                        <p:cTn id="14" dur="1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467;p12">
            <a:extLst>
              <a:ext uri="{FF2B5EF4-FFF2-40B4-BE49-F238E27FC236}">
                <a16:creationId xmlns:a16="http://schemas.microsoft.com/office/drawing/2014/main" id="{20F5AFC9-20D8-47EF-A797-2A1419D4A7DE}"/>
              </a:ext>
            </a:extLst>
          </p:cNvPr>
          <p:cNvPicPr preferRelativeResize="0">
            <a:picLocks/>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4" name="Google Shape;468;p12">
            <a:extLst>
              <a:ext uri="{FF2B5EF4-FFF2-40B4-BE49-F238E27FC236}">
                <a16:creationId xmlns:a16="http://schemas.microsoft.com/office/drawing/2014/main" id="{F6B5956C-757F-46F2-A3AD-97DAB5D0A41F}"/>
              </a:ext>
            </a:extLst>
          </p:cNvPr>
          <p:cNvSpPr/>
          <p:nvPr/>
        </p:nvSpPr>
        <p:spPr>
          <a:xfrm>
            <a:off x="335360" y="2011680"/>
            <a:ext cx="11521200" cy="4541600"/>
          </a:xfrm>
          <a:prstGeom prst="rect">
            <a:avLst/>
          </a:prstGeom>
          <a:solidFill>
            <a:schemeClr val="accent2">
              <a:lumMod val="50000"/>
              <a:alpha val="69803"/>
            </a:schemeClr>
          </a:solidFill>
          <a:ln>
            <a:noFill/>
          </a:ln>
        </p:spPr>
        <p:txBody>
          <a:bodyPr spcFirstLastPara="1" wrap="square" lIns="91433" tIns="45700" rIns="91433" bIns="45700" anchor="ctr" anchorCtr="0">
            <a:noAutofit/>
          </a:bodyPr>
          <a:lstStyle/>
          <a:p>
            <a:pPr algn="ctr"/>
            <a:endParaRPr sz="1867">
              <a:solidFill>
                <a:schemeClr val="lt1"/>
              </a:solidFill>
              <a:ea typeface="Calibri"/>
              <a:cs typeface="Calibri"/>
              <a:sym typeface="Calibri"/>
            </a:endParaRPr>
          </a:p>
        </p:txBody>
      </p:sp>
      <p:sp>
        <p:nvSpPr>
          <p:cNvPr id="5" name="Google Shape;470;p12">
            <a:extLst>
              <a:ext uri="{FF2B5EF4-FFF2-40B4-BE49-F238E27FC236}">
                <a16:creationId xmlns:a16="http://schemas.microsoft.com/office/drawing/2014/main" id="{9512380F-E23F-4798-A9F8-CF19639AD31D}"/>
              </a:ext>
            </a:extLst>
          </p:cNvPr>
          <p:cNvSpPr txBox="1">
            <a:spLocks noGrp="1"/>
          </p:cNvSpPr>
          <p:nvPr>
            <p:ph type="title"/>
          </p:nvPr>
        </p:nvSpPr>
        <p:spPr>
          <a:xfrm>
            <a:off x="1596000" y="2835903"/>
            <a:ext cx="7976800" cy="1990000"/>
          </a:xfrm>
          <a:prstGeom prst="rect">
            <a:avLst/>
          </a:prstGeom>
          <a:noFill/>
          <a:ln>
            <a:noFill/>
          </a:ln>
        </p:spPr>
        <p:txBody>
          <a:bodyPr spcFirstLastPara="1" vert="horz" wrap="square" lIns="91433" tIns="45700" rIns="91433" bIns="45700" rtlCol="0" anchor="ctr" anchorCtr="0">
            <a:noAutofit/>
          </a:bodyPr>
          <a:lstStyle/>
          <a:p>
            <a:r>
              <a:rPr lang="en-US" dirty="0">
                <a:solidFill>
                  <a:schemeClr val="bg1"/>
                </a:solidFill>
                <a:latin typeface="Times New Roman" panose="02020603050405020304" pitchFamily="18" charset="0"/>
                <a:cs typeface="Times New Roman" panose="02020603050405020304" pitchFamily="18" charset="0"/>
              </a:rPr>
              <a:t>THANK YOU</a:t>
            </a:r>
            <a:br>
              <a:rPr lang="en-US" dirty="0">
                <a:solidFill>
                  <a:schemeClr val="bg1"/>
                </a:solidFill>
                <a:latin typeface="Montserrat Light"/>
              </a:rPr>
            </a:br>
            <a:r>
              <a:rPr lang="en-US" sz="1100" dirty="0">
                <a:solidFill>
                  <a:schemeClr val="bg1"/>
                </a:solidFill>
                <a:effectLst/>
              </a:rPr>
              <a:t>Viet</a:t>
            </a:r>
            <a:r>
              <a:rPr lang="en-US" sz="1100" dirty="0">
                <a:solidFill>
                  <a:schemeClr val="bg1"/>
                </a:solidFill>
              </a:rPr>
              <a:t>n</a:t>
            </a:r>
            <a:r>
              <a:rPr lang="en-US" sz="1100" dirty="0">
                <a:solidFill>
                  <a:schemeClr val="bg1"/>
                </a:solidFill>
                <a:effectLst/>
              </a:rPr>
              <a:t>am America Agriculture Products Export Company Limited</a:t>
            </a:r>
            <a:br>
              <a:rPr lang="en-US" sz="1100" dirty="0">
                <a:solidFill>
                  <a:schemeClr val="bg1"/>
                </a:solidFill>
                <a:effectLst/>
              </a:rPr>
            </a:br>
            <a:br>
              <a:rPr lang="en-US" sz="800" b="0" dirty="0">
                <a:effectLst/>
              </a:rPr>
            </a:br>
            <a:br>
              <a:rPr lang="en-US" sz="800" b="0" i="0" dirty="0">
                <a:solidFill>
                  <a:srgbClr val="081C36"/>
                </a:solidFill>
                <a:effectLst/>
                <a:latin typeface="SegoeuiPc"/>
              </a:rPr>
            </a:br>
            <a:endParaRPr dirty="0">
              <a:solidFill>
                <a:schemeClr val="bg1"/>
              </a:solidFill>
              <a:latin typeface="Montserrat Light"/>
            </a:endParaRPr>
          </a:p>
        </p:txBody>
      </p:sp>
      <p:grpSp>
        <p:nvGrpSpPr>
          <p:cNvPr id="21" name="Group 20">
            <a:extLst>
              <a:ext uri="{FF2B5EF4-FFF2-40B4-BE49-F238E27FC236}">
                <a16:creationId xmlns:a16="http://schemas.microsoft.com/office/drawing/2014/main" id="{3996E98E-7DAD-162E-D34F-C7AC287C6E4B}"/>
              </a:ext>
            </a:extLst>
          </p:cNvPr>
          <p:cNvGrpSpPr/>
          <p:nvPr/>
        </p:nvGrpSpPr>
        <p:grpSpPr>
          <a:xfrm>
            <a:off x="1265236" y="4843649"/>
            <a:ext cx="3783216" cy="1409122"/>
            <a:chOff x="1110059" y="3115357"/>
            <a:chExt cx="2781418" cy="1082759"/>
          </a:xfrm>
        </p:grpSpPr>
        <p:sp>
          <p:nvSpPr>
            <p:cNvPr id="22" name="Google Shape;471;p12">
              <a:extLst>
                <a:ext uri="{FF2B5EF4-FFF2-40B4-BE49-F238E27FC236}">
                  <a16:creationId xmlns:a16="http://schemas.microsoft.com/office/drawing/2014/main" id="{A1E32156-DBCE-5BC7-F62E-F232E6DE966F}"/>
                </a:ext>
              </a:extLst>
            </p:cNvPr>
            <p:cNvSpPr txBox="1"/>
            <p:nvPr/>
          </p:nvSpPr>
          <p:spPr>
            <a:xfrm>
              <a:off x="1598675" y="3335865"/>
              <a:ext cx="1870800" cy="260112"/>
            </a:xfrm>
            <a:prstGeom prst="rect">
              <a:avLst/>
            </a:prstGeom>
            <a:noFill/>
            <a:ln>
              <a:noFill/>
            </a:ln>
          </p:spPr>
          <p:txBody>
            <a:bodyPr spcFirstLastPara="1" wrap="square" lIns="91433" tIns="45700" rIns="91433" bIns="45700" anchor="t" anchorCtr="0">
              <a:spAutoFit/>
            </a:bodyPr>
            <a:lstStyle/>
            <a:p>
              <a:r>
                <a:rPr lang="en-US" sz="1600" b="1" dirty="0">
                  <a:solidFill>
                    <a:schemeClr val="lt1"/>
                  </a:solidFill>
                  <a:ea typeface="Varela"/>
                  <a:cs typeface="Varela"/>
                  <a:sym typeface="Varela"/>
                </a:rPr>
                <a:t>Address:</a:t>
              </a:r>
              <a:endParaRPr sz="1600" b="1" dirty="0">
                <a:solidFill>
                  <a:schemeClr val="lt1"/>
                </a:solidFill>
                <a:ea typeface="Varela"/>
                <a:cs typeface="Varela"/>
                <a:sym typeface="Varela"/>
              </a:endParaRPr>
            </a:p>
          </p:txBody>
        </p:sp>
        <p:sp>
          <p:nvSpPr>
            <p:cNvPr id="23" name="Google Shape;472;p12">
              <a:extLst>
                <a:ext uri="{FF2B5EF4-FFF2-40B4-BE49-F238E27FC236}">
                  <a16:creationId xmlns:a16="http://schemas.microsoft.com/office/drawing/2014/main" id="{FE823559-CE8B-626A-68A8-C00ED989B1E4}"/>
                </a:ext>
              </a:extLst>
            </p:cNvPr>
            <p:cNvSpPr txBox="1"/>
            <p:nvPr/>
          </p:nvSpPr>
          <p:spPr>
            <a:xfrm>
              <a:off x="1592945" y="3612826"/>
              <a:ext cx="2298532" cy="585290"/>
            </a:xfrm>
            <a:prstGeom prst="rect">
              <a:avLst/>
            </a:prstGeom>
            <a:noFill/>
            <a:ln>
              <a:noFill/>
            </a:ln>
          </p:spPr>
          <p:txBody>
            <a:bodyPr spcFirstLastPara="1" wrap="square" lIns="91433" tIns="45700" rIns="91433" bIns="45700" anchor="t" anchorCtr="0">
              <a:spAutoFit/>
            </a:bodyPr>
            <a:lstStyle/>
            <a:p>
              <a:pPr algn="l"/>
              <a:r>
                <a:rPr lang="en-US" sz="1100" i="0" dirty="0">
                  <a:solidFill>
                    <a:schemeClr val="bg1"/>
                  </a:solidFill>
                  <a:effectLst/>
                  <a:latin typeface="Times New Roman" panose="02020603050405020304" pitchFamily="18" charset="0"/>
                  <a:cs typeface="Times New Roman" panose="02020603050405020304" pitchFamily="18" charset="0"/>
                </a:rPr>
                <a:t>Ho Chi Minh Office: 01 Nguyen Thong Street, 3 District, Ho Chi Minh City, Viet Nam.</a:t>
              </a:r>
              <a:endParaRPr lang="en-US" sz="1050" i="0" dirty="0">
                <a:solidFill>
                  <a:schemeClr val="bg1"/>
                </a:solidFill>
                <a:effectLst/>
                <a:latin typeface="Times New Roman" panose="02020603050405020304" pitchFamily="18" charset="0"/>
                <a:cs typeface="Times New Roman" panose="02020603050405020304" pitchFamily="18" charset="0"/>
              </a:endParaRPr>
            </a:p>
            <a:p>
              <a:pPr algn="l"/>
              <a:r>
                <a:rPr lang="en-US" sz="1100" i="0" dirty="0">
                  <a:solidFill>
                    <a:schemeClr val="bg1"/>
                  </a:solidFill>
                  <a:effectLst/>
                  <a:latin typeface="Times New Roman" panose="02020603050405020304" pitchFamily="18" charset="0"/>
                  <a:cs typeface="Times New Roman" panose="02020603050405020304" pitchFamily="18" charset="0"/>
                </a:rPr>
                <a:t>Ha Noi Office: </a:t>
              </a:r>
              <a:r>
                <a:rPr lang="en-US" sz="1050" i="0" dirty="0">
                  <a:solidFill>
                    <a:schemeClr val="bg1"/>
                  </a:solidFill>
                  <a:effectLst/>
                  <a:latin typeface="Times New Roman" panose="02020603050405020304" pitchFamily="18" charset="0"/>
                  <a:cs typeface="Times New Roman" panose="02020603050405020304" pitchFamily="18" charset="0"/>
                </a:rPr>
                <a:t>01 Tran quy Cap Street, Dong Da District, Hà </a:t>
              </a:r>
              <a:r>
                <a:rPr lang="en-US" sz="1050" i="0" dirty="0" err="1">
                  <a:solidFill>
                    <a:schemeClr val="bg1"/>
                  </a:solidFill>
                  <a:effectLst/>
                  <a:latin typeface="Times New Roman" panose="02020603050405020304" pitchFamily="18" charset="0"/>
                  <a:cs typeface="Times New Roman" panose="02020603050405020304" pitchFamily="18" charset="0"/>
                </a:rPr>
                <a:t>Nội</a:t>
              </a:r>
              <a:r>
                <a:rPr lang="en-US" sz="1050" i="0" dirty="0">
                  <a:solidFill>
                    <a:schemeClr val="bg1"/>
                  </a:solidFill>
                  <a:effectLst/>
                  <a:latin typeface="Times New Roman" panose="02020603050405020304" pitchFamily="18" charset="0"/>
                  <a:cs typeface="Times New Roman" panose="02020603050405020304" pitchFamily="18" charset="0"/>
                </a:rPr>
                <a:t>, </a:t>
              </a:r>
              <a:r>
                <a:rPr lang="en-US" sz="1050" i="0" dirty="0" err="1">
                  <a:solidFill>
                    <a:schemeClr val="bg1"/>
                  </a:solidFill>
                  <a:effectLst/>
                  <a:latin typeface="Times New Roman" panose="02020603050405020304" pitchFamily="18" charset="0"/>
                  <a:cs typeface="Times New Roman" panose="02020603050405020304" pitchFamily="18" charset="0"/>
                </a:rPr>
                <a:t>Việt</a:t>
              </a:r>
              <a:r>
                <a:rPr lang="en-US" sz="1050" i="0">
                  <a:solidFill>
                    <a:schemeClr val="bg1"/>
                  </a:solidFill>
                  <a:effectLst/>
                  <a:latin typeface="Times New Roman" panose="02020603050405020304" pitchFamily="18" charset="0"/>
                  <a:cs typeface="Times New Roman" panose="02020603050405020304" pitchFamily="18" charset="0"/>
                </a:rPr>
                <a:t> Nam.</a:t>
              </a:r>
              <a:endParaRPr lang="en-US" sz="1050" i="0" dirty="0">
                <a:solidFill>
                  <a:schemeClr val="bg1"/>
                </a:solidFill>
                <a:effectLst/>
                <a:latin typeface="Times New Roman" panose="02020603050405020304" pitchFamily="18" charset="0"/>
                <a:cs typeface="Times New Roman" panose="02020603050405020304" pitchFamily="18" charset="0"/>
              </a:endParaRPr>
            </a:p>
          </p:txBody>
        </p:sp>
        <p:pic>
          <p:nvPicPr>
            <p:cNvPr id="24" name="Graphic 8">
              <a:extLst>
                <a:ext uri="{FF2B5EF4-FFF2-40B4-BE49-F238E27FC236}">
                  <a16:creationId xmlns:a16="http://schemas.microsoft.com/office/drawing/2014/main" id="{4A237FCA-7CEE-4D0E-E94E-EA05D527F19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0059" y="3115357"/>
              <a:ext cx="441016" cy="441016"/>
            </a:xfrm>
            <a:prstGeom prst="rect">
              <a:avLst/>
            </a:prstGeom>
          </p:spPr>
        </p:pic>
      </p:grpSp>
      <p:grpSp>
        <p:nvGrpSpPr>
          <p:cNvPr id="25" name="Group 24">
            <a:extLst>
              <a:ext uri="{FF2B5EF4-FFF2-40B4-BE49-F238E27FC236}">
                <a16:creationId xmlns:a16="http://schemas.microsoft.com/office/drawing/2014/main" id="{E4A8DD08-FF2F-A997-0831-D7C24E342C37}"/>
              </a:ext>
            </a:extLst>
          </p:cNvPr>
          <p:cNvGrpSpPr/>
          <p:nvPr/>
        </p:nvGrpSpPr>
        <p:grpSpPr>
          <a:xfrm>
            <a:off x="4927387" y="4805668"/>
            <a:ext cx="3562193" cy="1627298"/>
            <a:chOff x="4607417" y="3026661"/>
            <a:chExt cx="2671644" cy="1220473"/>
          </a:xfrm>
        </p:grpSpPr>
        <p:sp>
          <p:nvSpPr>
            <p:cNvPr id="26" name="Google Shape;473;p12">
              <a:extLst>
                <a:ext uri="{FF2B5EF4-FFF2-40B4-BE49-F238E27FC236}">
                  <a16:creationId xmlns:a16="http://schemas.microsoft.com/office/drawing/2014/main" id="{822EBDA0-8186-D333-E4F1-8585C6C6D0E9}"/>
                </a:ext>
              </a:extLst>
            </p:cNvPr>
            <p:cNvSpPr txBox="1"/>
            <p:nvPr/>
          </p:nvSpPr>
          <p:spPr>
            <a:xfrm>
              <a:off x="5061709" y="3286821"/>
              <a:ext cx="1383771" cy="253886"/>
            </a:xfrm>
            <a:prstGeom prst="rect">
              <a:avLst/>
            </a:prstGeom>
            <a:noFill/>
            <a:ln>
              <a:noFill/>
            </a:ln>
          </p:spPr>
          <p:txBody>
            <a:bodyPr spcFirstLastPara="1" wrap="square" lIns="91433" tIns="45700" rIns="91433" bIns="45700" anchor="t" anchorCtr="0">
              <a:spAutoFit/>
            </a:bodyPr>
            <a:lstStyle/>
            <a:p>
              <a:r>
                <a:rPr lang="en-US" sz="1600" b="1" dirty="0">
                  <a:solidFill>
                    <a:schemeClr val="lt1"/>
                  </a:solidFill>
                  <a:ea typeface="Varela"/>
                  <a:cs typeface="Varela"/>
                  <a:sym typeface="Varela"/>
                </a:rPr>
                <a:t>Contact</a:t>
              </a:r>
              <a:endParaRPr sz="1600" b="1" dirty="0">
                <a:solidFill>
                  <a:schemeClr val="lt1"/>
                </a:solidFill>
                <a:ea typeface="Varela"/>
                <a:cs typeface="Varela"/>
                <a:sym typeface="Varela"/>
              </a:endParaRPr>
            </a:p>
          </p:txBody>
        </p:sp>
        <p:sp>
          <p:nvSpPr>
            <p:cNvPr id="27" name="Google Shape;474;p12">
              <a:extLst>
                <a:ext uri="{FF2B5EF4-FFF2-40B4-BE49-F238E27FC236}">
                  <a16:creationId xmlns:a16="http://schemas.microsoft.com/office/drawing/2014/main" id="{44C613DB-7B3C-3B0E-D1C0-53C2E65B90B0}"/>
                </a:ext>
              </a:extLst>
            </p:cNvPr>
            <p:cNvSpPr txBox="1"/>
            <p:nvPr/>
          </p:nvSpPr>
          <p:spPr>
            <a:xfrm>
              <a:off x="5054231" y="3543126"/>
              <a:ext cx="2224830" cy="704008"/>
            </a:xfrm>
            <a:prstGeom prst="rect">
              <a:avLst/>
            </a:prstGeom>
            <a:noFill/>
            <a:ln>
              <a:noFill/>
            </a:ln>
          </p:spPr>
          <p:txBody>
            <a:bodyPr spcFirstLastPara="1" wrap="square" lIns="91433" tIns="45700" rIns="91433" bIns="45700" anchor="t" anchorCtr="0">
              <a:spAutoFit/>
            </a:bodyPr>
            <a:lstStyle/>
            <a:p>
              <a:pPr algn="l"/>
              <a:r>
                <a:rPr lang="en-US" sz="1100" i="0" dirty="0">
                  <a:solidFill>
                    <a:schemeClr val="bg1"/>
                  </a:solidFill>
                  <a:effectLst/>
                  <a:latin typeface="Times New Roman" panose="02020603050405020304" pitchFamily="18" charset="0"/>
                  <a:cs typeface="Times New Roman" panose="02020603050405020304" pitchFamily="18" charset="0"/>
                </a:rPr>
                <a:t>Website: </a:t>
              </a:r>
              <a:r>
                <a:rPr lang="en-US" sz="1100" i="0" dirty="0">
                  <a:solidFill>
                    <a:schemeClr val="bg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www.nguyentoanvn.com</a:t>
              </a:r>
              <a:endParaRPr lang="en-US" sz="1100" i="0" dirty="0">
                <a:solidFill>
                  <a:schemeClr val="bg1"/>
                </a:solidFill>
                <a:effectLst/>
                <a:latin typeface="Times New Roman" panose="02020603050405020304" pitchFamily="18" charset="0"/>
                <a:cs typeface="Times New Roman" panose="02020603050405020304" pitchFamily="18" charset="0"/>
              </a:endParaRPr>
            </a:p>
            <a:p>
              <a:pPr algn="l"/>
              <a:r>
                <a:rPr lang="en-US" sz="1100" i="0" dirty="0" err="1">
                  <a:solidFill>
                    <a:schemeClr val="bg1"/>
                  </a:solidFill>
                  <a:effectLst/>
                  <a:latin typeface="Times New Roman" panose="02020603050405020304" pitchFamily="18" charset="0"/>
                  <a:cs typeface="Times New Roman" panose="02020603050405020304" pitchFamily="18" charset="0"/>
                </a:rPr>
                <a:t>Zalo</a:t>
              </a:r>
              <a:r>
                <a:rPr lang="en-US" sz="1100" i="0" dirty="0">
                  <a:solidFill>
                    <a:schemeClr val="bg1"/>
                  </a:solidFill>
                  <a:effectLst/>
                  <a:latin typeface="Times New Roman" panose="02020603050405020304" pitchFamily="18" charset="0"/>
                  <a:cs typeface="Times New Roman" panose="02020603050405020304" pitchFamily="18" charset="0"/>
                </a:rPr>
                <a:t>, </a:t>
              </a:r>
              <a:r>
                <a:rPr lang="en-US" sz="1100" i="0" dirty="0" err="1">
                  <a:solidFill>
                    <a:schemeClr val="bg1"/>
                  </a:solidFill>
                  <a:effectLst/>
                  <a:latin typeface="Times New Roman" panose="02020603050405020304" pitchFamily="18" charset="0"/>
                  <a:cs typeface="Times New Roman" panose="02020603050405020304" pitchFamily="18" charset="0"/>
                </a:rPr>
                <a:t>Whatsapp</a:t>
              </a:r>
              <a:r>
                <a:rPr lang="en-US" sz="1100" i="0" dirty="0">
                  <a:solidFill>
                    <a:schemeClr val="bg1"/>
                  </a:solidFill>
                  <a:effectLst/>
                  <a:latin typeface="Times New Roman" panose="02020603050405020304" pitchFamily="18" charset="0"/>
                  <a:cs typeface="Times New Roman" panose="02020603050405020304" pitchFamily="18" charset="0"/>
                </a:rPr>
                <a:t>, Viber, </a:t>
              </a:r>
              <a:r>
                <a:rPr lang="en-US" sz="1100" i="0" dirty="0" err="1">
                  <a:solidFill>
                    <a:schemeClr val="bg1"/>
                  </a:solidFill>
                  <a:effectLst/>
                  <a:latin typeface="Times New Roman" panose="02020603050405020304" pitchFamily="18" charset="0"/>
                  <a:cs typeface="Times New Roman" panose="02020603050405020304" pitchFamily="18" charset="0"/>
                </a:rPr>
                <a:t>Linkedin</a:t>
              </a:r>
              <a:r>
                <a:rPr lang="en-US" sz="1100" i="0" dirty="0">
                  <a:solidFill>
                    <a:schemeClr val="bg1"/>
                  </a:solidFill>
                  <a:effectLst/>
                  <a:latin typeface="Times New Roman" panose="02020603050405020304" pitchFamily="18" charset="0"/>
                  <a:cs typeface="Times New Roman" panose="02020603050405020304" pitchFamily="18" charset="0"/>
                </a:rPr>
                <a:t>, </a:t>
              </a:r>
              <a:r>
                <a:rPr lang="en-US" sz="1100" i="0" dirty="0" err="1">
                  <a:solidFill>
                    <a:schemeClr val="bg1"/>
                  </a:solidFill>
                  <a:effectLst/>
                  <a:latin typeface="Times New Roman" panose="02020603050405020304" pitchFamily="18" charset="0"/>
                  <a:cs typeface="Times New Roman" panose="02020603050405020304" pitchFamily="18" charset="0"/>
                </a:rPr>
                <a:t>Wechat</a:t>
              </a:r>
              <a:endParaRPr lang="en-US" sz="1100" i="0" dirty="0">
                <a:solidFill>
                  <a:schemeClr val="bg1"/>
                </a:solidFill>
                <a:effectLst/>
                <a:latin typeface="Times New Roman" panose="02020603050405020304" pitchFamily="18" charset="0"/>
                <a:cs typeface="Times New Roman" panose="02020603050405020304" pitchFamily="18" charset="0"/>
              </a:endParaRPr>
            </a:p>
            <a:p>
              <a:r>
                <a:rPr lang="en-US" sz="1100" i="0" dirty="0">
                  <a:solidFill>
                    <a:schemeClr val="bg1"/>
                  </a:solidFill>
                  <a:effectLst/>
                  <a:latin typeface="Times New Roman" panose="02020603050405020304" pitchFamily="18" charset="0"/>
                  <a:cs typeface="Times New Roman" panose="02020603050405020304" pitchFamily="18" charset="0"/>
                </a:rPr>
                <a:t>Tel: </a:t>
              </a:r>
              <a:r>
                <a:rPr lang="en-US" sz="1100" dirty="0">
                  <a:solidFill>
                    <a:schemeClr val="bg1"/>
                  </a:solidFill>
                  <a:latin typeface="Times New Roman" panose="02020603050405020304" pitchFamily="18" charset="0"/>
                  <a:cs typeface="Times New Roman" panose="02020603050405020304" pitchFamily="18" charset="0"/>
                </a:rPr>
                <a:t>+84-906 147 000</a:t>
              </a:r>
              <a:endParaRPr lang="en-US" sz="1100" i="0" dirty="0">
                <a:solidFill>
                  <a:schemeClr val="bg1"/>
                </a:solidFill>
                <a:effectLst/>
                <a:latin typeface="Times New Roman" panose="02020603050405020304" pitchFamily="18" charset="0"/>
                <a:cs typeface="Times New Roman" panose="02020603050405020304" pitchFamily="18" charset="0"/>
              </a:endParaRPr>
            </a:p>
            <a:p>
              <a:pPr algn="l"/>
              <a:r>
                <a:rPr lang="en-US" sz="1100" i="0" dirty="0">
                  <a:solidFill>
                    <a:schemeClr val="bg1"/>
                  </a:solidFill>
                  <a:effectLst/>
                  <a:latin typeface="Times New Roman" panose="02020603050405020304" pitchFamily="18" charset="0"/>
                  <a:cs typeface="Times New Roman" panose="02020603050405020304" pitchFamily="18" charset="0"/>
                </a:rPr>
                <a:t>        +84-906 775 932 </a:t>
              </a:r>
            </a:p>
            <a:p>
              <a:pPr algn="l"/>
              <a:r>
                <a:rPr lang="en-US" sz="1100" dirty="0">
                  <a:solidFill>
                    <a:schemeClr val="bg1"/>
                  </a:solidFill>
                  <a:latin typeface="Times New Roman" panose="02020603050405020304" pitchFamily="18" charset="0"/>
                  <a:cs typeface="Times New Roman" panose="02020603050405020304" pitchFamily="18" charset="0"/>
                </a:rPr>
                <a:t>       </a:t>
              </a:r>
              <a:endParaRPr lang="en-US" sz="1100" i="0" dirty="0">
                <a:solidFill>
                  <a:schemeClr val="bg1"/>
                </a:solidFill>
                <a:effectLst/>
                <a:latin typeface="Times New Roman" panose="02020603050405020304" pitchFamily="18" charset="0"/>
                <a:cs typeface="Times New Roman" panose="02020603050405020304" pitchFamily="18" charset="0"/>
              </a:endParaRPr>
            </a:p>
          </p:txBody>
        </p:sp>
        <p:pic>
          <p:nvPicPr>
            <p:cNvPr id="28" name="Graphic 12">
              <a:extLst>
                <a:ext uri="{FF2B5EF4-FFF2-40B4-BE49-F238E27FC236}">
                  <a16:creationId xmlns:a16="http://schemas.microsoft.com/office/drawing/2014/main" id="{1BB538EB-F310-BA80-E5FA-138A9194E95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07417" y="3026661"/>
              <a:ext cx="441016" cy="441016"/>
            </a:xfrm>
            <a:prstGeom prst="rect">
              <a:avLst/>
            </a:prstGeom>
          </p:spPr>
        </p:pic>
      </p:grpSp>
      <p:grpSp>
        <p:nvGrpSpPr>
          <p:cNvPr id="29" name="Group 28">
            <a:extLst>
              <a:ext uri="{FF2B5EF4-FFF2-40B4-BE49-F238E27FC236}">
                <a16:creationId xmlns:a16="http://schemas.microsoft.com/office/drawing/2014/main" id="{A462E44B-08EF-70DB-247F-AE88AE6291FE}"/>
              </a:ext>
            </a:extLst>
          </p:cNvPr>
          <p:cNvGrpSpPr/>
          <p:nvPr/>
        </p:nvGrpSpPr>
        <p:grpSpPr>
          <a:xfrm>
            <a:off x="8327514" y="4917609"/>
            <a:ext cx="3539017" cy="1123863"/>
            <a:chOff x="4854286" y="3893321"/>
            <a:chExt cx="2654262" cy="842896"/>
          </a:xfrm>
        </p:grpSpPr>
        <p:sp>
          <p:nvSpPr>
            <p:cNvPr id="30" name="Google Shape;475;p12">
              <a:extLst>
                <a:ext uri="{FF2B5EF4-FFF2-40B4-BE49-F238E27FC236}">
                  <a16:creationId xmlns:a16="http://schemas.microsoft.com/office/drawing/2014/main" id="{99CD9F9E-196F-25CA-84D7-F73B085A200A}"/>
                </a:ext>
              </a:extLst>
            </p:cNvPr>
            <p:cNvSpPr txBox="1"/>
            <p:nvPr/>
          </p:nvSpPr>
          <p:spPr>
            <a:xfrm>
              <a:off x="5312378" y="4076745"/>
              <a:ext cx="1870800" cy="253885"/>
            </a:xfrm>
            <a:prstGeom prst="rect">
              <a:avLst/>
            </a:prstGeom>
            <a:noFill/>
            <a:ln>
              <a:noFill/>
            </a:ln>
          </p:spPr>
          <p:txBody>
            <a:bodyPr spcFirstLastPara="1" wrap="square" lIns="91433" tIns="45700" rIns="91433" bIns="45700" anchor="t" anchorCtr="0">
              <a:spAutoFit/>
            </a:bodyPr>
            <a:lstStyle/>
            <a:p>
              <a:r>
                <a:rPr lang="en-US" sz="1600" b="1">
                  <a:solidFill>
                    <a:schemeClr val="lt1"/>
                  </a:solidFill>
                  <a:ea typeface="Varela"/>
                  <a:cs typeface="Varela"/>
                  <a:sym typeface="Varela"/>
                </a:rPr>
                <a:t>E-mail</a:t>
              </a:r>
              <a:endParaRPr sz="1467" b="1"/>
            </a:p>
          </p:txBody>
        </p:sp>
        <p:sp>
          <p:nvSpPr>
            <p:cNvPr id="31" name="Google Shape;476;p12">
              <a:extLst>
                <a:ext uri="{FF2B5EF4-FFF2-40B4-BE49-F238E27FC236}">
                  <a16:creationId xmlns:a16="http://schemas.microsoft.com/office/drawing/2014/main" id="{D06BCB00-617F-4953-B87C-3F1A5D21ADDF}"/>
                </a:ext>
              </a:extLst>
            </p:cNvPr>
            <p:cNvSpPr txBox="1"/>
            <p:nvPr/>
          </p:nvSpPr>
          <p:spPr>
            <a:xfrm>
              <a:off x="5326373" y="4303437"/>
              <a:ext cx="2182175" cy="432780"/>
            </a:xfrm>
            <a:prstGeom prst="rect">
              <a:avLst/>
            </a:prstGeom>
            <a:noFill/>
            <a:ln>
              <a:noFill/>
            </a:ln>
          </p:spPr>
          <p:txBody>
            <a:bodyPr spcFirstLastPara="1" wrap="square" lIns="91433" tIns="45700" rIns="91433" bIns="45700" anchor="t" anchorCtr="0">
              <a:spAutoFit/>
            </a:bodyPr>
            <a:lstStyle/>
            <a:p>
              <a:r>
                <a:rPr lang="en-US" sz="1050" b="1" dirty="0">
                  <a:solidFill>
                    <a:schemeClr val="lt1"/>
                  </a:solidFill>
                  <a:latin typeface="Times New Roman" panose="02020603050405020304" pitchFamily="18" charset="0"/>
                  <a:cs typeface="Times New Roman" panose="02020603050405020304" pitchFamily="18" charset="0"/>
                  <a:sym typeface="Calibri"/>
                </a:rPr>
                <a:t>hieu@nguyentoanvn.com</a:t>
              </a:r>
            </a:p>
            <a:p>
              <a:r>
                <a:rPr lang="en-US" sz="1050" b="1" dirty="0">
                  <a:solidFill>
                    <a:schemeClr val="lt1"/>
                  </a:solidFill>
                  <a:latin typeface="Times New Roman" panose="02020603050405020304" pitchFamily="18" charset="0"/>
                  <a:cs typeface="Times New Roman" panose="02020603050405020304" pitchFamily="18" charset="0"/>
                  <a:sym typeface="Calibri"/>
                </a:rPr>
                <a:t>kinhdoanh01@nguyentoanvn.com</a:t>
              </a:r>
            </a:p>
            <a:p>
              <a:endParaRPr sz="1050" b="1" dirty="0">
                <a:latin typeface="Times New Roman" panose="02020603050405020304" pitchFamily="18" charset="0"/>
                <a:cs typeface="Times New Roman" panose="02020603050405020304" pitchFamily="18" charset="0"/>
              </a:endParaRPr>
            </a:p>
          </p:txBody>
        </p:sp>
        <p:pic>
          <p:nvPicPr>
            <p:cNvPr id="1024" name="Graphic 16">
              <a:extLst>
                <a:ext uri="{FF2B5EF4-FFF2-40B4-BE49-F238E27FC236}">
                  <a16:creationId xmlns:a16="http://schemas.microsoft.com/office/drawing/2014/main" id="{44D6505D-26A1-71B4-E376-17A6D8ECEAC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54286" y="3893321"/>
              <a:ext cx="441016" cy="441016"/>
            </a:xfrm>
            <a:prstGeom prst="rect">
              <a:avLst/>
            </a:prstGeom>
          </p:spPr>
        </p:pic>
      </p:grpSp>
      <p:pic>
        <p:nvPicPr>
          <p:cNvPr id="6" name="Hình ảnh 5" descr="Ảnh có chứa Phông chữ, văn bản, biểu tượng, Đồ họa&#10;&#10;Mô tả được tạo tự động">
            <a:extLst>
              <a:ext uri="{FF2B5EF4-FFF2-40B4-BE49-F238E27FC236}">
                <a16:creationId xmlns:a16="http://schemas.microsoft.com/office/drawing/2014/main" id="{7B91DD74-4785-1913-4DDC-389D0C4933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980" y="2019300"/>
            <a:ext cx="696760" cy="652249"/>
          </a:xfrm>
          <a:prstGeom prst="rect">
            <a:avLst/>
          </a:prstGeom>
        </p:spPr>
      </p:pic>
    </p:spTree>
    <p:extLst>
      <p:ext uri="{BB962C8B-B14F-4D97-AF65-F5344CB8AC3E}">
        <p14:creationId xmlns:p14="http://schemas.microsoft.com/office/powerpoint/2010/main" val="20149846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685</TotalTime>
  <Words>835</Words>
  <Application>Microsoft Office PowerPoint</Application>
  <PresentationFormat>Màn hình rộng</PresentationFormat>
  <Paragraphs>89</Paragraphs>
  <Slides>7</Slides>
  <Notes>3</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7</vt:i4>
      </vt:variant>
    </vt:vector>
  </HeadingPairs>
  <TitlesOfParts>
    <vt:vector size="18" baseType="lpstr">
      <vt:lpstr>微软雅黑</vt:lpstr>
      <vt:lpstr>Arial</vt:lpstr>
      <vt:lpstr>Calibri</vt:lpstr>
      <vt:lpstr>inpin heiti</vt:lpstr>
      <vt:lpstr>Montserrat</vt:lpstr>
      <vt:lpstr>Montserrat Light</vt:lpstr>
      <vt:lpstr>SegoeuiPc</vt:lpstr>
      <vt:lpstr>Times New Roman</vt:lpstr>
      <vt:lpstr>Varela</vt:lpstr>
      <vt:lpstr>思源黑体 CN Normal</vt:lpstr>
      <vt:lpstr>Office Theme</vt:lpstr>
      <vt:lpstr>Bản trình bày PowerPoint</vt:lpstr>
      <vt:lpstr> Product Catalogue - Coffee </vt:lpstr>
      <vt:lpstr>Bản trình bày PowerPoint</vt:lpstr>
      <vt:lpstr>Bản trình bày PowerPoint</vt:lpstr>
      <vt:lpstr>Bản trình bày PowerPoint</vt:lpstr>
      <vt:lpstr>Bản trình bày PowerPoint</vt:lpstr>
      <vt:lpstr>THANK YOU Vietnam America Agriculture Products Export Company Limited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Nguyễn Tiến Hiếu</cp:lastModifiedBy>
  <cp:revision>36</cp:revision>
  <dcterms:created xsi:type="dcterms:W3CDTF">2017-08-18T03:02:00Z</dcterms:created>
  <dcterms:modified xsi:type="dcterms:W3CDTF">2024-11-04T14:27:14Z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